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4"/>
    <p:sldMasterId id="2147483672" r:id="rId5"/>
    <p:sldMasterId id="2147483701" r:id="rId6"/>
  </p:sldMasterIdLst>
  <p:notesMasterIdLst>
    <p:notesMasterId r:id="rId15"/>
  </p:notesMasterIdLst>
  <p:handoutMasterIdLst>
    <p:handoutMasterId r:id="rId16"/>
  </p:handoutMasterIdLst>
  <p:sldIdLst>
    <p:sldId id="7038" r:id="rId7"/>
    <p:sldId id="330" r:id="rId8"/>
    <p:sldId id="2142532376" r:id="rId9"/>
    <p:sldId id="2142532377" r:id="rId10"/>
    <p:sldId id="2142532378" r:id="rId11"/>
    <p:sldId id="2142532379" r:id="rId12"/>
    <p:sldId id="2142532380" r:id="rId13"/>
    <p:sldId id="341" r:id="rId14"/>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rch 8, 2021 Executive Board" id="{AD5AB6BD-680B-4CE8-A9C3-F527B836029C}">
          <p14:sldIdLst/>
        </p14:section>
        <p14:section name="Agenda" id="{AE6C93A6-C871-4560-ADFB-6776C6FE44C9}">
          <p14:sldIdLst/>
        </p14:section>
        <p14:section name="Deputy Director's Opening Remarks" id="{26A2A743-53AF-4CC2-AD58-B7A31036BFE2}">
          <p14:sldIdLst/>
        </p14:section>
        <p14:section name="Action Items" id="{FB4641BA-B037-4BD2-A2DE-CD1274ACD4FF}">
          <p14:sldIdLst/>
        </p14:section>
        <p14:section name="Executive Board Briefings" id="{F737E6DB-95B5-4106-868F-E44E706EF571}">
          <p14:sldIdLst>
            <p14:sldId id="7038"/>
            <p14:sldId id="330"/>
            <p14:sldId id="2142532376"/>
            <p14:sldId id="2142532377"/>
            <p14:sldId id="2142532378"/>
            <p14:sldId id="2142532379"/>
            <p14:sldId id="2142532380"/>
            <p14:sldId id="341"/>
          </p14:sldIdLst>
        </p14:section>
        <p14:section name="Review of New Action Items" id="{22CFB5FE-68F2-46D1-9EE3-0F4AD12AE8C0}">
          <p14:sldIdLst/>
        </p14:section>
        <p14:section name="Closing Remarks" id="{7B63AABC-652B-4C44-A7EB-22A58BE8E6CB}">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ive, Lisa J CIV DLA DISPOSITION SERVICES (USA)" initials="SLJCDDS(" lastIdx="1" clrIdx="0">
    <p:extLst>
      <p:ext uri="{19B8F6BF-5375-455C-9EA6-DF929625EA0E}">
        <p15:presenceInfo xmlns:p15="http://schemas.microsoft.com/office/powerpoint/2012/main" userId="S-1-5-21-834781646-4038171650-3847639893-55314" providerId="AD"/>
      </p:ext>
    </p:extLst>
  </p:cmAuthor>
  <p:cmAuthor id="2" name="Sittenauer, Russell J (Russ) CIV DLA DISPOSITION SERVICES (USA)" initials="SRJ(CDDS(" lastIdx="6" clrIdx="1">
    <p:extLst>
      <p:ext uri="{19B8F6BF-5375-455C-9EA6-DF929625EA0E}">
        <p15:presenceInfo xmlns:p15="http://schemas.microsoft.com/office/powerpoint/2012/main" userId="S::Russell.Sittenauer@dla.mil::ce04aea6-cd63-44b0-bbc8-fa93dc47caf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0076A3"/>
    <a:srgbClr val="002F8E"/>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23" autoAdjust="0"/>
    <p:restoredTop sz="86141" autoAdjust="0"/>
  </p:normalViewPr>
  <p:slideViewPr>
    <p:cSldViewPr snapToGrid="0">
      <p:cViewPr varScale="1">
        <p:scale>
          <a:sx n="93" d="100"/>
          <a:sy n="93" d="100"/>
        </p:scale>
        <p:origin x="1644" y="6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4374"/>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gremond, Gregory Mark CIV DLA DISPOSITION SERVICES (USA)" userId="0f7d136f-4baf-4cbc-b87f-5f5fb6841ef4" providerId="ADAL" clId="{0BC58BFF-792D-4948-93A0-A510ECB45636}"/>
    <pc:docChg chg="modSld">
      <pc:chgData name="Dangremond, Gregory Mark CIV DLA DISPOSITION SERVICES (USA)" userId="0f7d136f-4baf-4cbc-b87f-5f5fb6841ef4" providerId="ADAL" clId="{0BC58BFF-792D-4948-93A0-A510ECB45636}" dt="2022-01-05T15:43:42.619" v="6" actId="6549"/>
      <pc:docMkLst>
        <pc:docMk/>
      </pc:docMkLst>
      <pc:sldChg chg="modSp mod">
        <pc:chgData name="Dangremond, Gregory Mark CIV DLA DISPOSITION SERVICES (USA)" userId="0f7d136f-4baf-4cbc-b87f-5f5fb6841ef4" providerId="ADAL" clId="{0BC58BFF-792D-4948-93A0-A510ECB45636}" dt="2022-01-05T15:43:42.619" v="6" actId="6549"/>
        <pc:sldMkLst>
          <pc:docMk/>
          <pc:sldMk cId="1462353651" sldId="330"/>
        </pc:sldMkLst>
        <pc:spChg chg="mod">
          <ac:chgData name="Dangremond, Gregory Mark CIV DLA DISPOSITION SERVICES (USA)" userId="0f7d136f-4baf-4cbc-b87f-5f5fb6841ef4" providerId="ADAL" clId="{0BC58BFF-792D-4948-93A0-A510ECB45636}" dt="2022-01-05T15:43:42.619" v="6" actId="6549"/>
          <ac:spMkLst>
            <pc:docMk/>
            <pc:sldMk cId="1462353651" sldId="330"/>
            <ac:spMk id="2"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1"/>
          </a:xfrm>
          <a:prstGeom prst="rect">
            <a:avLst/>
          </a:prstGeom>
        </p:spPr>
        <p:txBody>
          <a:bodyPr vert="horz" lIns="93317" tIns="46659" rIns="93317" bIns="46659" rtlCol="0"/>
          <a:lstStyle>
            <a:lvl1pPr algn="l">
              <a:defRPr sz="1200"/>
            </a:lvl1pPr>
          </a:lstStyle>
          <a:p>
            <a:endParaRPr lang="en-US" dirty="0"/>
          </a:p>
        </p:txBody>
      </p:sp>
      <p:sp>
        <p:nvSpPr>
          <p:cNvPr id="3" name="Date Placeholder 2"/>
          <p:cNvSpPr>
            <a:spLocks noGrp="1"/>
          </p:cNvSpPr>
          <p:nvPr>
            <p:ph type="dt" sz="quarter" idx="1"/>
          </p:nvPr>
        </p:nvSpPr>
        <p:spPr>
          <a:xfrm>
            <a:off x="3978132" y="0"/>
            <a:ext cx="3043343" cy="467071"/>
          </a:xfrm>
          <a:prstGeom prst="rect">
            <a:avLst/>
          </a:prstGeom>
        </p:spPr>
        <p:txBody>
          <a:bodyPr vert="horz" lIns="93317" tIns="46659" rIns="93317" bIns="46659" rtlCol="0"/>
          <a:lstStyle>
            <a:lvl1pPr algn="r">
              <a:defRPr sz="1200"/>
            </a:lvl1pPr>
          </a:lstStyle>
          <a:p>
            <a:fld id="{9447B1CE-3B17-4955-8832-F2CBB02D3529}" type="datetimeFigureOut">
              <a:rPr lang="en-US" smtClean="0"/>
              <a:t>1/5/2022</a:t>
            </a:fld>
            <a:endParaRPr lang="en-US" dirty="0"/>
          </a:p>
        </p:txBody>
      </p:sp>
      <p:sp>
        <p:nvSpPr>
          <p:cNvPr id="4" name="Footer Placeholder 3"/>
          <p:cNvSpPr>
            <a:spLocks noGrp="1"/>
          </p:cNvSpPr>
          <p:nvPr>
            <p:ph type="ftr" sz="quarter" idx="2"/>
          </p:nvPr>
        </p:nvSpPr>
        <p:spPr>
          <a:xfrm>
            <a:off x="0" y="8842030"/>
            <a:ext cx="3043343" cy="467070"/>
          </a:xfrm>
          <a:prstGeom prst="rect">
            <a:avLst/>
          </a:prstGeom>
        </p:spPr>
        <p:txBody>
          <a:bodyPr vert="horz" lIns="93317" tIns="46659" rIns="93317" bIns="4665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30"/>
            <a:ext cx="3043343" cy="467070"/>
          </a:xfrm>
          <a:prstGeom prst="rect">
            <a:avLst/>
          </a:prstGeom>
        </p:spPr>
        <p:txBody>
          <a:bodyPr vert="horz" lIns="93317" tIns="46659" rIns="93317" bIns="46659" rtlCol="0" anchor="b"/>
          <a:lstStyle>
            <a:lvl1pPr algn="r">
              <a:defRPr sz="1200"/>
            </a:lvl1pPr>
          </a:lstStyle>
          <a:p>
            <a:fld id="{9AF2E227-8179-4484-9A99-BCCB14DE4957}" type="slidenum">
              <a:rPr lang="en-US" smtClean="0"/>
              <a:t>‹#›</a:t>
            </a:fld>
            <a:endParaRPr lang="en-US" dirty="0"/>
          </a:p>
        </p:txBody>
      </p:sp>
    </p:spTree>
    <p:extLst>
      <p:ext uri="{BB962C8B-B14F-4D97-AF65-F5344CB8AC3E}">
        <p14:creationId xmlns:p14="http://schemas.microsoft.com/office/powerpoint/2010/main" val="41431746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279273"/>
          </a:xfrm>
          <a:prstGeom prst="rect">
            <a:avLst/>
          </a:prstGeom>
        </p:spPr>
        <p:txBody>
          <a:bodyPr vert="horz" lIns="93317" tIns="46659" rIns="93317" bIns="46659" rtlCol="0"/>
          <a:lstStyle>
            <a:lvl1pPr algn="l">
              <a:defRPr sz="1200"/>
            </a:lvl1pPr>
          </a:lstStyle>
          <a:p>
            <a:endParaRPr lang="en-US" dirty="0"/>
          </a:p>
        </p:txBody>
      </p:sp>
      <p:sp>
        <p:nvSpPr>
          <p:cNvPr id="3" name="Date Placeholder 2"/>
          <p:cNvSpPr>
            <a:spLocks noGrp="1"/>
          </p:cNvSpPr>
          <p:nvPr>
            <p:ph type="dt" idx="1"/>
          </p:nvPr>
        </p:nvSpPr>
        <p:spPr>
          <a:xfrm>
            <a:off x="3978132" y="0"/>
            <a:ext cx="3043343" cy="279273"/>
          </a:xfrm>
          <a:prstGeom prst="rect">
            <a:avLst/>
          </a:prstGeom>
        </p:spPr>
        <p:txBody>
          <a:bodyPr vert="horz" lIns="93317" tIns="46659" rIns="93317" bIns="46659" rtlCol="0"/>
          <a:lstStyle>
            <a:lvl1pPr algn="r">
              <a:defRPr sz="1200"/>
            </a:lvl1pPr>
          </a:lstStyle>
          <a:p>
            <a:fld id="{352C30E3-DE1F-4117-9557-DA92E6C8B57D}" type="datetimeFigureOut">
              <a:rPr lang="en-US" smtClean="0"/>
              <a:t>1/5/2022</a:t>
            </a:fld>
            <a:endParaRPr lang="en-US" dirty="0"/>
          </a:p>
        </p:txBody>
      </p:sp>
      <p:sp>
        <p:nvSpPr>
          <p:cNvPr id="4" name="Slide Image Placeholder 3"/>
          <p:cNvSpPr>
            <a:spLocks noGrp="1" noRot="1" noChangeAspect="1"/>
          </p:cNvSpPr>
          <p:nvPr>
            <p:ph type="sldImg" idx="2"/>
          </p:nvPr>
        </p:nvSpPr>
        <p:spPr>
          <a:xfrm>
            <a:off x="254000" y="279400"/>
            <a:ext cx="6515100" cy="4886325"/>
          </a:xfrm>
          <a:prstGeom prst="rect">
            <a:avLst/>
          </a:prstGeom>
          <a:noFill/>
          <a:ln w="12700">
            <a:solidFill>
              <a:prstClr val="black"/>
            </a:solidFill>
          </a:ln>
        </p:spPr>
        <p:txBody>
          <a:bodyPr vert="horz" lIns="93317" tIns="46659" rIns="93317" bIns="46659" rtlCol="0" anchor="ctr"/>
          <a:lstStyle/>
          <a:p>
            <a:endParaRPr lang="en-US" dirty="0"/>
          </a:p>
        </p:txBody>
      </p:sp>
      <p:sp>
        <p:nvSpPr>
          <p:cNvPr id="5" name="Notes Placeholder 4"/>
          <p:cNvSpPr>
            <a:spLocks noGrp="1"/>
          </p:cNvSpPr>
          <p:nvPr>
            <p:ph type="body" sz="quarter" idx="3"/>
          </p:nvPr>
        </p:nvSpPr>
        <p:spPr>
          <a:xfrm>
            <a:off x="234104" y="5213096"/>
            <a:ext cx="6554893" cy="3816731"/>
          </a:xfrm>
          <a:prstGeom prst="rect">
            <a:avLst/>
          </a:prstGeom>
        </p:spPr>
        <p:txBody>
          <a:bodyPr vert="horz" lIns="93317" tIns="46659" rIns="93317" bIns="4665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029827"/>
            <a:ext cx="3043343" cy="279273"/>
          </a:xfrm>
          <a:prstGeom prst="rect">
            <a:avLst/>
          </a:prstGeom>
        </p:spPr>
        <p:txBody>
          <a:bodyPr vert="horz" lIns="93317" tIns="46659" rIns="93317" bIns="4665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9029826"/>
            <a:ext cx="3043343" cy="279273"/>
          </a:xfrm>
          <a:prstGeom prst="rect">
            <a:avLst/>
          </a:prstGeom>
        </p:spPr>
        <p:txBody>
          <a:bodyPr vert="horz" lIns="93317" tIns="46659" rIns="93317" bIns="46659" rtlCol="0" anchor="b"/>
          <a:lstStyle>
            <a:lvl1pPr algn="r">
              <a:defRPr sz="1200"/>
            </a:lvl1pPr>
          </a:lstStyle>
          <a:p>
            <a:fld id="{E2CA5C0E-4909-4CFA-9D5C-28EC43D03F21}" type="slidenum">
              <a:rPr lang="en-US" smtClean="0"/>
              <a:t>‹#›</a:t>
            </a:fld>
            <a:endParaRPr lang="en-US" dirty="0"/>
          </a:p>
        </p:txBody>
      </p:sp>
    </p:spTree>
    <p:extLst>
      <p:ext uri="{BB962C8B-B14F-4D97-AF65-F5344CB8AC3E}">
        <p14:creationId xmlns:p14="http://schemas.microsoft.com/office/powerpoint/2010/main" val="4162641323"/>
      </p:ext>
    </p:extLst>
  </p:cSld>
  <p:clrMap bg1="lt1" tx1="dk1" bg2="lt2" tx2="dk2" accent1="accent1" accent2="accent2" accent3="accent3" accent4="accent4" accent5="accent5" accent6="accent6" hlink="hlink" folHlink="folHlink"/>
  <p:notesStyle>
    <a:lvl1pPr marL="171450" indent="-171450" algn="l" defTabSz="914400" rtl="0" eaLnBrk="1" latinLnBrk="0" hangingPunct="1">
      <a:spcBef>
        <a:spcPts val="1200"/>
      </a:spcBef>
      <a:buFont typeface="Arial" panose="020B0604020202020204" pitchFamily="34" charset="0"/>
      <a:buChar char="•"/>
      <a:defRPr sz="1400" kern="1200">
        <a:solidFill>
          <a:schemeClr val="tx1"/>
        </a:solidFill>
        <a:latin typeface="+mn-lt"/>
        <a:ea typeface="+mn-ea"/>
        <a:cs typeface="+mn-cs"/>
      </a:defRPr>
    </a:lvl1pPr>
    <a:lvl2pPr marL="514350" indent="-17145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2pPr>
    <a:lvl3pPr marL="852488" indent="-171450" algn="l" defTabSz="914400" rtl="0" eaLnBrk="1" latinLnBrk="0" hangingPunct="1">
      <a:spcBef>
        <a:spcPts val="600"/>
      </a:spcBef>
      <a:buFont typeface="Arial" panose="020B0604020202020204" pitchFamily="34" charset="0"/>
      <a:buChar char="•"/>
      <a:defRPr sz="1200" kern="1200">
        <a:solidFill>
          <a:schemeClr val="tx1"/>
        </a:solidFill>
        <a:latin typeface="+mn-lt"/>
        <a:ea typeface="+mn-ea"/>
        <a:cs typeface="+mn-cs"/>
      </a:defRPr>
    </a:lvl3pPr>
    <a:lvl4pPr marL="1201738" indent="-171450" algn="l" defTabSz="914400" rtl="0" eaLnBrk="1" latinLnBrk="0" hangingPunct="1">
      <a:spcBef>
        <a:spcPts val="600"/>
      </a:spcBef>
      <a:buFont typeface="Arial" panose="020B0604020202020204" pitchFamily="34" charset="0"/>
      <a:buChar char="–"/>
      <a:defRPr sz="1200" kern="1200">
        <a:solidFill>
          <a:schemeClr val="tx1"/>
        </a:solidFill>
        <a:latin typeface="+mn-lt"/>
        <a:ea typeface="+mn-ea"/>
        <a:cs typeface="+mn-cs"/>
      </a:defRPr>
    </a:lvl4pPr>
    <a:lvl5pPr marL="1541463" indent="-171450" algn="l" defTabSz="914400" rtl="0" eaLnBrk="1" latinLnBrk="0" hangingPunct="1">
      <a:spcBef>
        <a:spcPts val="600"/>
      </a:spcBef>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112713"/>
            <a:ext cx="6726238" cy="5043487"/>
          </a:xfrm>
        </p:spPr>
      </p:sp>
      <p:sp>
        <p:nvSpPr>
          <p:cNvPr id="3" name="Notes Placeholder 2"/>
          <p:cNvSpPr>
            <a:spLocks noGrp="1"/>
          </p:cNvSpPr>
          <p:nvPr>
            <p:ph type="body" idx="1"/>
          </p:nvPr>
        </p:nvSpPr>
        <p:spPr/>
        <p:txBody>
          <a:bodyPr/>
          <a:lstStyle/>
          <a:p>
            <a:pPr marL="223090" indent="-223090" eaLnBrk="0" hangingPunct="0">
              <a:spcBef>
                <a:spcPct val="0"/>
              </a:spcBef>
              <a:defRPr/>
            </a:pPr>
            <a:r>
              <a:rPr lang="en-US" dirty="0">
                <a:solidFill>
                  <a:srgbClr val="000000"/>
                </a:solidFill>
                <a:ea typeface="Calibri"/>
              </a:rPr>
              <a:t>Updated: November 10, 2021  Data Source: Interactive Customer Evaluation (ICE) website</a:t>
            </a:r>
          </a:p>
          <a:p>
            <a:pPr marL="223090" indent="-223090" eaLnBrk="0" hangingPunct="0">
              <a:spcBef>
                <a:spcPct val="0"/>
              </a:spcBef>
              <a:defRPr/>
            </a:pPr>
            <a:r>
              <a:rPr lang="en-US" dirty="0">
                <a:solidFill>
                  <a:srgbClr val="000000"/>
                </a:solidFill>
                <a:ea typeface="Calibri"/>
              </a:rPr>
              <a:t>Customer Satisfaction (CSAT) industry standard formula is positive responses divided by total responses (not including N/A)</a:t>
            </a:r>
          </a:p>
          <a:p>
            <a:pPr marL="223090" indent="-223090" eaLnBrk="0" hangingPunct="0">
              <a:spcBef>
                <a:spcPct val="0"/>
              </a:spcBef>
              <a:defRPr/>
            </a:pPr>
            <a:r>
              <a:rPr lang="en-US" dirty="0">
                <a:solidFill>
                  <a:srgbClr val="000000"/>
                </a:solidFill>
                <a:ea typeface="Calibri"/>
              </a:rPr>
              <a:t>Examples of businesses with high American Customer Satisfaction Index (ACSI) ratings; Chick-fil-A (86), Aldi (85), Amazon (84), </a:t>
            </a:r>
            <a:r>
              <a:rPr lang="en-US" dirty="0" err="1">
                <a:solidFill>
                  <a:srgbClr val="000000"/>
                </a:solidFill>
                <a:ea typeface="Calibri"/>
              </a:rPr>
              <a:t>CostCo</a:t>
            </a:r>
            <a:r>
              <a:rPr lang="en-US" dirty="0">
                <a:solidFill>
                  <a:srgbClr val="000000"/>
                </a:solidFill>
                <a:ea typeface="Calibri"/>
              </a:rPr>
              <a:t> (84), Toyota (84)</a:t>
            </a:r>
          </a:p>
          <a:p>
            <a:pPr marL="223090" indent="-223090" eaLnBrk="0" hangingPunct="0">
              <a:spcBef>
                <a:spcPct val="0"/>
              </a:spcBef>
              <a:defRPr/>
            </a:pPr>
            <a:r>
              <a:rPr lang="en-US" dirty="0">
                <a:solidFill>
                  <a:srgbClr val="000000"/>
                </a:solidFill>
                <a:ea typeface="Calibri"/>
              </a:rPr>
              <a:t>Industry benchmarks; global average for all industries worldwide is 86%</a:t>
            </a:r>
          </a:p>
          <a:p>
            <a:pPr marL="223090" indent="-223090" eaLnBrk="0" hangingPunct="0">
              <a:spcBef>
                <a:spcPct val="0"/>
              </a:spcBef>
              <a:defRPr/>
            </a:pPr>
            <a:r>
              <a:rPr lang="en-US" dirty="0">
                <a:solidFill>
                  <a:srgbClr val="000000"/>
                </a:solidFill>
                <a:ea typeface="Calibri"/>
              </a:rPr>
              <a:t>Industry average response rate is between 10 and 15 percent for external surveys. (SurveyGizmo)</a:t>
            </a:r>
          </a:p>
          <a:p>
            <a:pPr marL="223090" indent="-223090" eaLnBrk="0" hangingPunct="0">
              <a:spcBef>
                <a:spcPct val="0"/>
              </a:spcBef>
              <a:defRPr/>
            </a:pPr>
            <a:r>
              <a:rPr lang="en-US" dirty="0">
                <a:solidFill>
                  <a:srgbClr val="000000"/>
                </a:solidFill>
                <a:ea typeface="Calibri"/>
              </a:rPr>
              <a:t>O</a:t>
            </a:r>
            <a:r>
              <a:rPr lang="en-US" b="0" u="none" dirty="0">
                <a:effectLst/>
                <a:cs typeface="Times New Roman" panose="02020603050405020304" pitchFamily="18" charset="0"/>
              </a:rPr>
              <a:t>ur monthly surveys </a:t>
            </a:r>
            <a:r>
              <a:rPr lang="en-US" b="0" u="sng" dirty="0">
                <a:effectLst/>
                <a:cs typeface="Times New Roman" panose="02020603050405020304" pitchFamily="18" charset="0"/>
              </a:rPr>
              <a:t>solicit</a:t>
            </a:r>
            <a:r>
              <a:rPr lang="en-US" b="0" u="none" dirty="0">
                <a:effectLst/>
                <a:cs typeface="Times New Roman" panose="02020603050405020304" pitchFamily="18" charset="0"/>
              </a:rPr>
              <a:t> responses from five specific targeted Business Areas; RTD, LESO, Transportation, Turn-in and Receiving, and HW. </a:t>
            </a:r>
          </a:p>
          <a:p>
            <a:pPr marL="223090" indent="-223090" eaLnBrk="0" hangingPunct="0">
              <a:spcBef>
                <a:spcPct val="0"/>
              </a:spcBef>
              <a:defRPr/>
            </a:pPr>
            <a:r>
              <a:rPr lang="en-US" b="0" u="none" dirty="0">
                <a:effectLst/>
                <a:cs typeface="Times New Roman" panose="02020603050405020304" pitchFamily="18" charset="0"/>
              </a:rPr>
              <a:t>Customer Initiated Responses are </a:t>
            </a:r>
            <a:r>
              <a:rPr lang="en-US" b="0" u="sng" dirty="0">
                <a:effectLst/>
                <a:cs typeface="Times New Roman" panose="02020603050405020304" pitchFamily="18" charset="0"/>
              </a:rPr>
              <a:t>unsolicited</a:t>
            </a:r>
            <a:r>
              <a:rPr lang="en-US" b="0" u="none" dirty="0">
                <a:effectLst/>
                <a:cs typeface="Times New Roman" panose="02020603050405020304" pitchFamily="18" charset="0"/>
              </a:rPr>
              <a:t> random customer initiated surveys frequently used in </a:t>
            </a:r>
            <a:r>
              <a:rPr lang="en-US" dirty="0">
                <a:cs typeface="Times New Roman" panose="02020603050405020304" pitchFamily="18" charset="0"/>
              </a:rPr>
              <a:t>place of the Business Area Survey</a:t>
            </a:r>
            <a:r>
              <a:rPr lang="en-US" b="0" u="none" baseline="0" dirty="0">
                <a:effectLst/>
                <a:cs typeface="Times New Roman" panose="02020603050405020304" pitchFamily="18" charset="0"/>
              </a:rPr>
              <a:t>. </a:t>
            </a:r>
          </a:p>
          <a:p>
            <a:pPr marL="0" indent="0" defTabSz="949478">
              <a:spcBef>
                <a:spcPts val="0"/>
              </a:spcBef>
              <a:buNone/>
              <a:defRPr/>
            </a:pPr>
            <a:endParaRPr lang="en-US" b="0" dirty="0">
              <a:cs typeface="Times New Roman" panose="02020603050405020304" pitchFamily="18" charset="0"/>
            </a:endParaRPr>
          </a:p>
          <a:p>
            <a:pPr marL="0" indent="0" defTabSz="949478">
              <a:spcBef>
                <a:spcPts val="0"/>
              </a:spcBef>
              <a:buNone/>
              <a:defRPr/>
            </a:pPr>
            <a:r>
              <a:rPr lang="en-US" b="0" dirty="0">
                <a:cs typeface="Times New Roman" panose="02020603050405020304" pitchFamily="18" charset="0"/>
              </a:rPr>
              <a:t>Example Transportation comment; “Worst experience with schedule pick up of equipment.  Three times, my team was ready for pick up on a date/time told to us and three times, no one showed up. Only on the fourth try did the equipment get picked up.”</a:t>
            </a:r>
          </a:p>
          <a:p>
            <a:pPr marL="0" indent="0" defTabSz="949478">
              <a:spcBef>
                <a:spcPts val="0"/>
              </a:spcBef>
              <a:buNone/>
              <a:defRPr/>
            </a:pPr>
            <a:r>
              <a:rPr lang="en-US" b="0" dirty="0">
                <a:cs typeface="Times New Roman" panose="02020603050405020304" pitchFamily="18" charset="0"/>
              </a:rPr>
              <a:t>(Knox)</a:t>
            </a:r>
          </a:p>
          <a:p>
            <a:pPr marL="0" indent="0" defTabSz="949478">
              <a:spcBef>
                <a:spcPts val="0"/>
              </a:spcBef>
              <a:buNone/>
              <a:defRPr/>
            </a:pPr>
            <a:endParaRPr lang="en-US" b="0" dirty="0">
              <a:cs typeface="Times New Roman" panose="02020603050405020304" pitchFamily="18" charset="0"/>
            </a:endParaRPr>
          </a:p>
          <a:p>
            <a:pPr marL="0" indent="0" defTabSz="949478">
              <a:spcBef>
                <a:spcPts val="0"/>
              </a:spcBef>
              <a:buNone/>
              <a:defRPr/>
            </a:pPr>
            <a:r>
              <a:rPr lang="en-US" dirty="0"/>
              <a:t>Example </a:t>
            </a:r>
            <a:r>
              <a:rPr lang="en-US" b="0" dirty="0">
                <a:cs typeface="Times New Roman" panose="02020603050405020304" pitchFamily="18" charset="0"/>
              </a:rPr>
              <a:t>Turn-In and Receiving yellow comment: “we set up an appointment to remove property and they wouldn't load the driver because they didn't have the paperwork from whomever. literally no one will answer a phone call and 2 out of the 3 don't have a voice mailbox that is set up. if this is supposed to be a service they greatly and epically failed.”  (San Antonio)</a:t>
            </a:r>
            <a:endParaRPr lang="en-US" dirty="0"/>
          </a:p>
        </p:txBody>
      </p:sp>
      <p:sp>
        <p:nvSpPr>
          <p:cNvPr id="4" name="Slide Number Placeholder 3"/>
          <p:cNvSpPr>
            <a:spLocks noGrp="1"/>
          </p:cNvSpPr>
          <p:nvPr>
            <p:ph type="sldNum" sz="quarter" idx="10"/>
          </p:nvPr>
        </p:nvSpPr>
        <p:spPr/>
        <p:txBody>
          <a:bodyPr/>
          <a:lstStyle/>
          <a:p>
            <a:pPr defTabSz="483759">
              <a:defRPr/>
            </a:pPr>
            <a:fld id="{E2CA5C0E-4909-4CFA-9D5C-28EC43D03F21}" type="slidenum">
              <a:rPr lang="en-US">
                <a:solidFill>
                  <a:prstClr val="black"/>
                </a:solidFill>
                <a:latin typeface="Arial" panose="020B0604020202020204"/>
              </a:rPr>
              <a:pPr defTabSz="483759">
                <a:defRPr/>
              </a:pPr>
              <a:t>2</a:t>
            </a:fld>
            <a:endParaRPr lang="en-US" dirty="0">
              <a:solidFill>
                <a:prstClr val="black"/>
              </a:solidFill>
              <a:latin typeface="Arial" panose="020B0604020202020204"/>
            </a:endParaRPr>
          </a:p>
        </p:txBody>
      </p:sp>
    </p:spTree>
    <p:extLst>
      <p:ext uri="{BB962C8B-B14F-4D97-AF65-F5344CB8AC3E}">
        <p14:creationId xmlns:p14="http://schemas.microsoft.com/office/powerpoint/2010/main" val="2997295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0038" y="288925"/>
            <a:ext cx="6726237" cy="5043488"/>
          </a:xfrm>
        </p:spPr>
      </p:sp>
      <p:sp>
        <p:nvSpPr>
          <p:cNvPr id="3" name="Notes Placeholder 2"/>
          <p:cNvSpPr>
            <a:spLocks noGrp="1"/>
          </p:cNvSpPr>
          <p:nvPr>
            <p:ph type="body" idx="1"/>
          </p:nvPr>
        </p:nvSpPr>
        <p:spPr/>
        <p:txBody>
          <a:bodyPr/>
          <a:lstStyle/>
          <a:p>
            <a:pPr marL="0" indent="0">
              <a:buNone/>
            </a:pPr>
            <a:r>
              <a:rPr lang="en-US" dirty="0">
                <a:cs typeface="Times New Roman" panose="02020603050405020304" pitchFamily="18" charset="0"/>
              </a:rPr>
              <a:t>Sample Comments:</a:t>
            </a:r>
          </a:p>
          <a:p>
            <a:pPr marL="0" indent="0">
              <a:buNone/>
            </a:pPr>
            <a:endParaRPr lang="en-US" dirty="0">
              <a:cs typeface="Times New Roman" panose="02020603050405020304" pitchFamily="18" charset="0"/>
            </a:endParaRPr>
          </a:p>
          <a:p>
            <a:pPr marL="0" indent="0">
              <a:buNone/>
            </a:pPr>
            <a:r>
              <a:rPr lang="en-US" sz="1800" dirty="0">
                <a:cs typeface="Times New Roman" panose="02020603050405020304" pitchFamily="18" charset="0"/>
              </a:rPr>
              <a:t>“Site RTD specialist was not prepared and was not expecting me after confirmation of appointment by email. Acted as if they did not know what they were doing”</a:t>
            </a:r>
          </a:p>
          <a:p>
            <a:pPr marL="0" indent="0">
              <a:buNone/>
            </a:pPr>
            <a:r>
              <a:rPr lang="en-US" sz="1800" dirty="0">
                <a:cs typeface="Times New Roman" panose="02020603050405020304" pitchFamily="18" charset="0"/>
              </a:rPr>
              <a:t>(No site listed)</a:t>
            </a:r>
          </a:p>
          <a:p>
            <a:pPr marL="0" indent="0">
              <a:buNone/>
            </a:pPr>
            <a:endParaRPr lang="en-US" sz="1800" dirty="0">
              <a:cs typeface="Times New Roman" panose="02020603050405020304" pitchFamily="18" charset="0"/>
            </a:endParaRPr>
          </a:p>
          <a:p>
            <a:pPr marL="0" indent="0">
              <a:buNone/>
            </a:pPr>
            <a:r>
              <a:rPr lang="en-US" sz="1800" dirty="0">
                <a:cs typeface="Times New Roman" panose="02020603050405020304" pitchFamily="18" charset="0"/>
              </a:rPr>
              <a:t>“In Feb 2020 I was awarded a small craft boat from DLA disposition services Charleston AFB - the DLA site was responsive regarding award and pickup.  I however have requested a certificate for title multiple times via email and by leaving phone messages.  No one will respond to my email requests or phone messages.  This has been well over a year of trying to obtain a certificate for the title and I have yet to receive a response to any of my multiple emails or phone calls.  I am very disappointed and frustrated with the customer service from this DLA site. I have had to ask another DLA site for a certificate of title which I am still waiting on.  I would like to know how to obtain the certificate for a title for this item.  I am more than happy to share the number of emails I have sent to this DLA site requesting assistance.  Thank you”</a:t>
            </a:r>
          </a:p>
          <a:p>
            <a:pPr marL="0" indent="0">
              <a:buNone/>
            </a:pPr>
            <a:r>
              <a:rPr lang="en-US" sz="1800" dirty="0">
                <a:cs typeface="Times New Roman" panose="02020603050405020304" pitchFamily="18" charset="0"/>
              </a:rPr>
              <a:t>(No site listed)</a:t>
            </a:r>
          </a:p>
        </p:txBody>
      </p:sp>
      <p:sp>
        <p:nvSpPr>
          <p:cNvPr id="4" name="Slide Number Placeholder 3"/>
          <p:cNvSpPr>
            <a:spLocks noGrp="1"/>
          </p:cNvSpPr>
          <p:nvPr>
            <p:ph type="sldNum" sz="quarter" idx="10"/>
          </p:nvPr>
        </p:nvSpPr>
        <p:spPr/>
        <p:txBody>
          <a:bodyPr/>
          <a:lstStyle/>
          <a:p>
            <a:pPr marL="0" marR="0" lvl="0" indent="0" algn="r" defTabSz="483759" rtl="0" eaLnBrk="1" fontAlgn="auto" latinLnBrk="0" hangingPunct="1">
              <a:lnSpc>
                <a:spcPct val="100000"/>
              </a:lnSpc>
              <a:spcBef>
                <a:spcPts val="0"/>
              </a:spcBef>
              <a:spcAft>
                <a:spcPts val="0"/>
              </a:spcAft>
              <a:buClrTx/>
              <a:buSzTx/>
              <a:buFontTx/>
              <a:buNone/>
              <a:tabLst/>
              <a:defRPr/>
            </a:pPr>
            <a:fld id="{E2CA5C0E-4909-4CFA-9D5C-28EC43D03F21}" type="slidenum">
              <a:rPr kumimoji="0" lang="en-US" sz="1200" b="0" i="0" u="none" strike="noStrike" kern="1200" cap="none" spc="0" normalizeH="0" baseline="0" noProof="0">
                <a:ln>
                  <a:noFill/>
                </a:ln>
                <a:solidFill>
                  <a:prstClr val="black"/>
                </a:solidFill>
                <a:effectLst/>
                <a:uLnTx/>
                <a:uFillTx/>
                <a:latin typeface="Arial" panose="020B0604020202020204"/>
                <a:ea typeface="+mn-ea"/>
                <a:cs typeface="+mn-cs"/>
              </a:rPr>
              <a:pPr marL="0" marR="0" lvl="0" indent="0" algn="r" defTabSz="483759"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151308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0038" y="288925"/>
            <a:ext cx="6726237" cy="5043488"/>
          </a:xfrm>
        </p:spPr>
      </p:sp>
      <p:sp>
        <p:nvSpPr>
          <p:cNvPr id="3" name="Notes Placeholder 2"/>
          <p:cNvSpPr>
            <a:spLocks noGrp="1"/>
          </p:cNvSpPr>
          <p:nvPr>
            <p:ph type="body" idx="1"/>
          </p:nvPr>
        </p:nvSpPr>
        <p:spPr/>
        <p:txBody>
          <a:bodyPr/>
          <a:lstStyle/>
          <a:p>
            <a:pPr marL="0" indent="0">
              <a:buNone/>
            </a:pPr>
            <a:r>
              <a:rPr lang="en-US" dirty="0">
                <a:cs typeface="Times New Roman" panose="02020603050405020304" pitchFamily="18" charset="0"/>
              </a:rPr>
              <a:t>Sample Comments:</a:t>
            </a:r>
          </a:p>
          <a:p>
            <a:pPr marL="0" indent="0">
              <a:buNone/>
            </a:pPr>
            <a:r>
              <a:rPr lang="en-US" dirty="0">
                <a:cs typeface="Times New Roman" panose="02020603050405020304" pitchFamily="18" charset="0"/>
              </a:rPr>
              <a:t>“All items listed on the RTD website should have a picture posted. Rolling stock should included if the vehicle is able to be driven.” (No site mentioned)</a:t>
            </a:r>
          </a:p>
          <a:p>
            <a:pPr marL="0" indent="0">
              <a:buNone/>
            </a:pPr>
            <a:r>
              <a:rPr lang="en-US" dirty="0">
                <a:cs typeface="Times New Roman" panose="02020603050405020304" pitchFamily="18" charset="0"/>
              </a:rPr>
              <a:t>“provide pictures for all items for initial post to allow for quicker requisition of materials, instead of waiting days for a response and updated post..”(Columbus)</a:t>
            </a:r>
          </a:p>
          <a:p>
            <a:pPr marL="0" indent="0">
              <a:buNone/>
            </a:pPr>
            <a:endParaRPr lang="en-US" dirty="0">
              <a:cs typeface="Times New Roman" panose="02020603050405020304" pitchFamily="18" charset="0"/>
            </a:endParaRPr>
          </a:p>
          <a:p>
            <a:pPr marL="0" indent="0">
              <a:buNone/>
            </a:pPr>
            <a:r>
              <a:rPr lang="en-US" dirty="0">
                <a:cs typeface="Times New Roman" panose="02020603050405020304" pitchFamily="18" charset="0"/>
              </a:rPr>
              <a:t>“Warner Robins DLA has continuously disregarded pickup emails, emails for requests on more information, coordinating scheduled removals and has provided nothing but radio silence for the many times that we have initiated contact; at the </a:t>
            </a:r>
            <a:r>
              <a:rPr lang="en-US" dirty="0" err="1">
                <a:cs typeface="Times New Roman" panose="02020603050405020304" pitchFamily="18" charset="0"/>
              </a:rPr>
              <a:t>lesat</a:t>
            </a:r>
            <a:r>
              <a:rPr lang="en-US" dirty="0">
                <a:cs typeface="Times New Roman" panose="02020603050405020304" pitchFamily="18" charset="0"/>
              </a:rPr>
              <a:t>, put an out of office message on or something. This has gotten so bad that we have decided to disregard Warner Robins DLA when screening for viable property options on </a:t>
            </a:r>
            <a:r>
              <a:rPr lang="en-US" dirty="0" err="1">
                <a:cs typeface="Times New Roman" panose="02020603050405020304" pitchFamily="18" charset="0"/>
              </a:rPr>
              <a:t>GSAXcess</a:t>
            </a:r>
            <a:r>
              <a:rPr lang="en-US" dirty="0">
                <a:cs typeface="Times New Roman" panose="02020603050405020304" pitchFamily="18" charset="0"/>
              </a:rPr>
              <a:t>, as it is too much of a headache. Other bases such as Camp Lejeune, Fort Benning, Eglin and Fort Bragg are far more positive experiences,”</a:t>
            </a:r>
          </a:p>
        </p:txBody>
      </p:sp>
      <p:sp>
        <p:nvSpPr>
          <p:cNvPr id="4" name="Slide Number Placeholder 3"/>
          <p:cNvSpPr>
            <a:spLocks noGrp="1"/>
          </p:cNvSpPr>
          <p:nvPr>
            <p:ph type="sldNum" sz="quarter" idx="10"/>
          </p:nvPr>
        </p:nvSpPr>
        <p:spPr/>
        <p:txBody>
          <a:bodyPr/>
          <a:lstStyle/>
          <a:p>
            <a:pPr marL="0" marR="0" lvl="0" indent="0" algn="r" defTabSz="483759" rtl="0" eaLnBrk="1" fontAlgn="auto" latinLnBrk="0" hangingPunct="1">
              <a:lnSpc>
                <a:spcPct val="100000"/>
              </a:lnSpc>
              <a:spcBef>
                <a:spcPts val="0"/>
              </a:spcBef>
              <a:spcAft>
                <a:spcPts val="0"/>
              </a:spcAft>
              <a:buClrTx/>
              <a:buSzTx/>
              <a:buFontTx/>
              <a:buNone/>
              <a:tabLst/>
              <a:defRPr/>
            </a:pPr>
            <a:fld id="{E2CA5C0E-4909-4CFA-9D5C-28EC43D03F21}" type="slidenum">
              <a:rPr kumimoji="0" lang="en-US" sz="1200" b="0" i="0" u="none" strike="noStrike" kern="1200" cap="none" spc="0" normalizeH="0" baseline="0" noProof="0">
                <a:ln>
                  <a:noFill/>
                </a:ln>
                <a:solidFill>
                  <a:prstClr val="black"/>
                </a:solidFill>
                <a:effectLst/>
                <a:uLnTx/>
                <a:uFillTx/>
                <a:latin typeface="Arial" panose="020B0604020202020204"/>
                <a:ea typeface="+mn-ea"/>
                <a:cs typeface="+mn-cs"/>
              </a:rPr>
              <a:pPr marL="0" marR="0" lvl="0" indent="0" algn="r" defTabSz="483759"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716456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0038" y="288925"/>
            <a:ext cx="6726237" cy="5043488"/>
          </a:xfrm>
        </p:spPr>
      </p:sp>
      <p:sp>
        <p:nvSpPr>
          <p:cNvPr id="3" name="Notes Placeholder 2"/>
          <p:cNvSpPr>
            <a:spLocks noGrp="1"/>
          </p:cNvSpPr>
          <p:nvPr>
            <p:ph type="body" idx="1"/>
          </p:nvPr>
        </p:nvSpPr>
        <p:spPr/>
        <p:txBody>
          <a:bodyPr/>
          <a:lstStyle/>
          <a:p>
            <a:pPr marL="0" indent="0">
              <a:buNone/>
            </a:pPr>
            <a:r>
              <a:rPr lang="en-US" dirty="0">
                <a:cs typeface="Times New Roman" panose="02020603050405020304" pitchFamily="18" charset="0"/>
              </a:rPr>
              <a:t>Sample Comments: </a:t>
            </a:r>
          </a:p>
          <a:p>
            <a:pPr marL="0" indent="0">
              <a:buNone/>
            </a:pPr>
            <a:endParaRPr lang="en-US" dirty="0">
              <a:cs typeface="Times New Roman" panose="02020603050405020304" pitchFamily="18" charset="0"/>
            </a:endParaRPr>
          </a:p>
          <a:p>
            <a:pPr marL="0" indent="0">
              <a:buNone/>
            </a:pPr>
            <a:r>
              <a:rPr lang="en-US" dirty="0">
                <a:cs typeface="Times New Roman" panose="02020603050405020304" pitchFamily="18" charset="0"/>
              </a:rPr>
              <a:t>“Waited nearly 2 hours. </a:t>
            </a:r>
          </a:p>
          <a:p>
            <a:pPr marL="0" indent="0">
              <a:buNone/>
            </a:pPr>
            <a:endParaRPr lang="en-US" dirty="0">
              <a:cs typeface="Times New Roman" panose="02020603050405020304" pitchFamily="18" charset="0"/>
            </a:endParaRPr>
          </a:p>
          <a:p>
            <a:pPr marL="0" indent="0">
              <a:buNone/>
            </a:pPr>
            <a:r>
              <a:rPr lang="en-US" dirty="0">
                <a:cs typeface="Times New Roman" panose="02020603050405020304" pitchFamily="18" charset="0"/>
              </a:rPr>
              <a:t>When scanning my 1380's to submit, the ink is barley visible on the document. Not great as far as proof goes that the item has been turned in.</a:t>
            </a:r>
          </a:p>
          <a:p>
            <a:pPr marL="0" indent="0">
              <a:buNone/>
            </a:pPr>
            <a:endParaRPr lang="en-US" dirty="0">
              <a:cs typeface="Times New Roman" panose="02020603050405020304" pitchFamily="18" charset="0"/>
            </a:endParaRPr>
          </a:p>
          <a:p>
            <a:pPr marL="0" indent="0">
              <a:buNone/>
            </a:pPr>
            <a:r>
              <a:rPr lang="en-US" dirty="0">
                <a:cs typeface="Times New Roman" panose="02020603050405020304" pitchFamily="18" charset="0"/>
              </a:rPr>
              <a:t>Was serviced by Mr. David Monroe.  Once it was my turn, he immediately came to me and assisted with the turn in and signing of documents. Seemed very knowledgeable, double checked my paperwork and even had me re-check the documents to make sure everything was stamped. Had me in and out in no time.</a:t>
            </a:r>
          </a:p>
          <a:p>
            <a:pPr marL="0" indent="0">
              <a:buNone/>
            </a:pPr>
            <a:r>
              <a:rPr lang="en-US" dirty="0">
                <a:cs typeface="Times New Roman" panose="02020603050405020304" pitchFamily="18" charset="0"/>
              </a:rPr>
              <a:t>Thanks David (</a:t>
            </a:r>
            <a:r>
              <a:rPr lang="en-US" sz="1800" dirty="0">
                <a:effectLst/>
                <a:latin typeface="Calibri" panose="020F0502020204030204" pitchFamily="34" charset="0"/>
                <a:ea typeface="Calibri" panose="020F0502020204030204" pitchFamily="34" charset="0"/>
                <a:cs typeface="Times New Roman" panose="02020603050405020304" pitchFamily="18" charset="0"/>
              </a:rPr>
              <a:t>Pendleton)</a:t>
            </a:r>
          </a:p>
          <a:p>
            <a:pPr marL="0" indent="0">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“DLA DISTRIBUTION ANNISTON- Call again today at 10:36am nothing and been calling since 8am here Eastern time. I am aware they are 1 hour behind us but all4 out of 5 number and no one picks up. and the 5th number is completed disconnected.  Emails has been send out by Transportation to all who is on the list as POC. again Nothing. not sure what is the issue but customer services needs to react while equipment is needed to be turn in. I know my Truck driver called for some other equipment's that needs to be turn in but again it took days for someone to answer back and give a good to received equipment. this is one of the location that give me issues and my supporting Unit's. I address all my Unit's to starts using these survey and enter their comment and concerns to help improve our communication better for all work related or business that occur with helping support the military requirements. Please read below. </a:t>
            </a:r>
          </a:p>
          <a:p>
            <a:pPr marL="0" indent="0">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Trans Office Rejected REACHED OUT TO UNIT ON 7 MAY 21 FOR LAST ATTEMPT, STILL NO RESPONSE.</a:t>
            </a:r>
          </a:p>
          <a:p>
            <a:pPr marL="0" indent="0">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REACHED OUT TO UNIT, NO RESPONSE. 5 MAY 21</a:t>
            </a:r>
          </a:p>
          <a:p>
            <a:pPr marL="0" indent="0">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USARC Approved REACHED OUT TO UNIT, NO RESPONSE. 3 MAY 21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Anniton</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indent="0">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“At times after an event is scheduled there have been times where an event was never acknowledged for date requested. Also, is there a mechanism where I can query any or all of my scheduled events on the exact status of its outcome? The only options I see is once the event is scheduled it can be:</a:t>
            </a:r>
          </a:p>
          <a:p>
            <a:pPr marL="0" indent="0">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approved</a:t>
            </a:r>
          </a:p>
          <a:p>
            <a:pPr marL="0" indent="0">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cancelled</a:t>
            </a:r>
          </a:p>
          <a:p>
            <a:pPr marL="0" indent="0">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no acknowledgement</a:t>
            </a:r>
          </a:p>
          <a:p>
            <a:pPr marL="0" indent="0">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walk-ins are allowed as time requires at the DLA/DRMO site” (San Diego)</a:t>
            </a:r>
          </a:p>
          <a:p>
            <a:pPr marL="0" indent="0">
              <a:buNone/>
            </a:pPr>
            <a:endParaRPr lang="en-US" sz="1800" dirty="0">
              <a:effectLst/>
              <a:latin typeface="Calibri" panose="020F0502020204030204" pitchFamily="34" charset="0"/>
              <a:cs typeface="Times New Roman" panose="02020603050405020304" pitchFamily="18" charset="0"/>
            </a:endParaRPr>
          </a:p>
          <a:p>
            <a:pPr marL="0" indent="0">
              <a:buNone/>
            </a:pPr>
            <a:endParaRPr lang="en-US" dirty="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483759" rtl="0" eaLnBrk="1" fontAlgn="auto" latinLnBrk="0" hangingPunct="1">
              <a:lnSpc>
                <a:spcPct val="100000"/>
              </a:lnSpc>
              <a:spcBef>
                <a:spcPts val="0"/>
              </a:spcBef>
              <a:spcAft>
                <a:spcPts val="0"/>
              </a:spcAft>
              <a:buClrTx/>
              <a:buSzTx/>
              <a:buFontTx/>
              <a:buNone/>
              <a:tabLst/>
              <a:defRPr/>
            </a:pPr>
            <a:fld id="{E2CA5C0E-4909-4CFA-9D5C-28EC43D03F21}" type="slidenum">
              <a:rPr kumimoji="0" lang="en-US" sz="1200" b="0" i="0" u="none" strike="noStrike" kern="1200" cap="none" spc="0" normalizeH="0" baseline="0" noProof="0">
                <a:ln>
                  <a:noFill/>
                </a:ln>
                <a:solidFill>
                  <a:prstClr val="black"/>
                </a:solidFill>
                <a:effectLst/>
                <a:uLnTx/>
                <a:uFillTx/>
                <a:latin typeface="Arial" panose="020B0604020202020204"/>
                <a:ea typeface="+mn-ea"/>
                <a:cs typeface="+mn-cs"/>
              </a:rPr>
              <a:pPr marL="0" marR="0" lvl="0" indent="0" algn="r" defTabSz="483759"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2827862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0038" y="288925"/>
            <a:ext cx="6726237" cy="5043488"/>
          </a:xfrm>
        </p:spPr>
      </p:sp>
      <p:sp>
        <p:nvSpPr>
          <p:cNvPr id="3" name="Notes Placeholder 2"/>
          <p:cNvSpPr>
            <a:spLocks noGrp="1"/>
          </p:cNvSpPr>
          <p:nvPr>
            <p:ph type="body" idx="1"/>
          </p:nvPr>
        </p:nvSpPr>
        <p:spPr/>
        <p:txBody>
          <a:bodyPr/>
          <a:lstStyle/>
          <a:p>
            <a:pPr marL="0" indent="0">
              <a:buNone/>
            </a:pPr>
            <a:r>
              <a:rPr lang="en-US" dirty="0">
                <a:cs typeface="Times New Roman" panose="02020603050405020304" pitchFamily="18" charset="0"/>
              </a:rPr>
              <a:t>Sample comments: </a:t>
            </a:r>
          </a:p>
          <a:p>
            <a:pPr marL="0" indent="0">
              <a:buNone/>
            </a:pPr>
            <a:endParaRPr lang="en-US" dirty="0">
              <a:cs typeface="Times New Roman" panose="02020603050405020304" pitchFamily="18" charset="0"/>
            </a:endParaRPr>
          </a:p>
          <a:p>
            <a:pPr marL="0" indent="0">
              <a:buNone/>
            </a:pPr>
            <a:r>
              <a:rPr lang="en-US" dirty="0">
                <a:cs typeface="Times New Roman" panose="02020603050405020304" pitchFamily="18" charset="0"/>
              </a:rPr>
              <a:t>“DLA trucks have been requested to pick up DLA property at Whiteman AFB.  Of the last 2 months there  have been at least 3 no shows without follow up to see if the trucks have arrived.  We not receive follow up communication on a carrier's status for property pickup.  CRST Inc and PSALMS Freight carriers recently failed to provide trucks when scheduled bye the DLA scheduler and without being able to recover the scheduled property pick up 10 days from the original  scheduled request.  Please advise with ongoing issues with DLA communication” (Whiteman)</a:t>
            </a:r>
          </a:p>
          <a:p>
            <a:pPr marL="0" indent="0">
              <a:buNone/>
            </a:pPr>
            <a:endParaRPr lang="en-US" dirty="0">
              <a:cs typeface="Times New Roman" panose="02020603050405020304" pitchFamily="18" charset="0"/>
            </a:endParaRPr>
          </a:p>
          <a:p>
            <a:pPr marL="0" indent="0">
              <a:buNone/>
            </a:pPr>
            <a:r>
              <a:rPr lang="en-US" dirty="0">
                <a:cs typeface="Times New Roman" panose="02020603050405020304" pitchFamily="18" charset="0"/>
              </a:rPr>
              <a:t>Sample Comments:</a:t>
            </a:r>
          </a:p>
          <a:p>
            <a:pPr marL="0" indent="0">
              <a:buNone/>
            </a:pPr>
            <a:endParaRPr lang="en-US" dirty="0">
              <a:cs typeface="Times New Roman" panose="02020603050405020304" pitchFamily="18" charset="0"/>
            </a:endParaRPr>
          </a:p>
          <a:p>
            <a:pPr marL="0" indent="0">
              <a:buNone/>
            </a:pPr>
            <a:r>
              <a:rPr lang="en-US" dirty="0">
                <a:cs typeface="Times New Roman" panose="02020603050405020304" pitchFamily="18" charset="0"/>
              </a:rPr>
              <a:t>“I have been working with Mr. Hines to get a truck to pick up a load of scrap tires since 30 Mar. The original carrier failed to pick up the load multiple times. A new carrier was scheduled and they have also failed to pick up the load. I'm waiting on further contact from Mr. Hines for a new date. Also, if anybody can give me a phone # or website address, I'm curious to see what it takes for a carrier to be put on a list to where they can pick loads up” (HQ Battle Creek)</a:t>
            </a:r>
          </a:p>
          <a:p>
            <a:pPr marL="0" indent="0">
              <a:buNone/>
            </a:pPr>
            <a:endParaRPr lang="en-US" dirty="0">
              <a:cs typeface="Times New Roman" panose="02020603050405020304" pitchFamily="18" charset="0"/>
            </a:endParaRPr>
          </a:p>
          <a:p>
            <a:pPr marL="0" indent="0">
              <a:buNone/>
            </a:pPr>
            <a:r>
              <a:rPr lang="en-US" dirty="0">
                <a:cs typeface="Times New Roman" panose="02020603050405020304" pitchFamily="18" charset="0"/>
              </a:rPr>
              <a:t>“2/3 Trucks showed up I requested a truck and it never showed.  I requested a second truck and that one never showed, I requested a third truck and I have not heard back from them.  Still till this day I am waiting a on a recovery truck”</a:t>
            </a:r>
          </a:p>
          <a:p>
            <a:pPr marL="0" indent="0">
              <a:buNone/>
            </a:pPr>
            <a:endParaRPr lang="en-US" dirty="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483759" rtl="0" eaLnBrk="1" fontAlgn="auto" latinLnBrk="0" hangingPunct="1">
              <a:lnSpc>
                <a:spcPct val="100000"/>
              </a:lnSpc>
              <a:spcBef>
                <a:spcPts val="0"/>
              </a:spcBef>
              <a:spcAft>
                <a:spcPts val="0"/>
              </a:spcAft>
              <a:buClrTx/>
              <a:buSzTx/>
              <a:buFontTx/>
              <a:buNone/>
              <a:tabLst/>
              <a:defRPr/>
            </a:pPr>
            <a:fld id="{E2CA5C0E-4909-4CFA-9D5C-28EC43D03F21}" type="slidenum">
              <a:rPr kumimoji="0" lang="en-US" sz="1200" b="0" i="0" u="none" strike="noStrike" kern="1200" cap="none" spc="0" normalizeH="0" baseline="0" noProof="0">
                <a:ln>
                  <a:noFill/>
                </a:ln>
                <a:solidFill>
                  <a:prstClr val="black"/>
                </a:solidFill>
                <a:effectLst/>
                <a:uLnTx/>
                <a:uFillTx/>
                <a:latin typeface="Arial" panose="020B0604020202020204"/>
                <a:ea typeface="+mn-ea"/>
                <a:cs typeface="+mn-cs"/>
              </a:rPr>
              <a:pPr marL="0" marR="0" lvl="0" indent="0" algn="r" defTabSz="483759"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3737503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0038" y="288925"/>
            <a:ext cx="6726237" cy="5043488"/>
          </a:xfrm>
        </p:spPr>
      </p:sp>
      <p:sp>
        <p:nvSpPr>
          <p:cNvPr id="3" name="Notes Placeholder 2"/>
          <p:cNvSpPr>
            <a:spLocks noGrp="1"/>
          </p:cNvSpPr>
          <p:nvPr>
            <p:ph type="body" idx="1"/>
          </p:nvPr>
        </p:nvSpPr>
        <p:spPr/>
        <p:txBody>
          <a:bodyPr/>
          <a:lstStyle/>
          <a:p>
            <a:pPr marL="0" indent="0">
              <a:buNone/>
            </a:pPr>
            <a:r>
              <a:rPr lang="en-US" dirty="0">
                <a:cs typeface="Times New Roman" panose="02020603050405020304" pitchFamily="18" charset="0"/>
              </a:rPr>
              <a:t>Sample Comments:</a:t>
            </a:r>
          </a:p>
          <a:p>
            <a:pPr marL="0" indent="0">
              <a:buNone/>
            </a:pPr>
            <a:endParaRPr lang="en-US" dirty="0">
              <a:cs typeface="Times New Roman" panose="02020603050405020304" pitchFamily="18" charset="0"/>
            </a:endParaRPr>
          </a:p>
          <a:p>
            <a:pPr marL="0" indent="0">
              <a:buNone/>
            </a:pPr>
            <a:r>
              <a:rPr lang="en-US" dirty="0">
                <a:cs typeface="Times New Roman" panose="02020603050405020304" pitchFamily="18" charset="0"/>
              </a:rPr>
              <a:t>“The fact that DLA software systems require valid DODAAC's from the generator doesn't make sense to me when all that should be significant is the physical address of the waste to be picked up. North Carolina has sites that do not have valid </a:t>
            </a:r>
            <a:r>
              <a:rPr lang="en-US" dirty="0" err="1">
                <a:cs typeface="Times New Roman" panose="02020603050405020304" pitchFamily="18" charset="0"/>
              </a:rPr>
              <a:t>dodaacs</a:t>
            </a:r>
            <a:r>
              <a:rPr lang="en-US" dirty="0">
                <a:cs typeface="Times New Roman" panose="02020603050405020304" pitchFamily="18" charset="0"/>
              </a:rPr>
              <a:t> and/or changing </a:t>
            </a:r>
            <a:r>
              <a:rPr lang="en-US" dirty="0" err="1">
                <a:cs typeface="Times New Roman" panose="02020603050405020304" pitchFamily="18" charset="0"/>
              </a:rPr>
              <a:t>dodaacs</a:t>
            </a:r>
            <a:r>
              <a:rPr lang="en-US" dirty="0">
                <a:cs typeface="Times New Roman" panose="02020603050405020304" pitchFamily="18" charset="0"/>
              </a:rPr>
              <a:t> over many years and turn-in processes have been held up, disconnected, and cancelled because of it.  I think the easiest fix is to create the field as option and not required.  obligate it is as a dummy field if need be to fill a process but bumping it against other systems that cannot even provide a correct </a:t>
            </a:r>
            <a:r>
              <a:rPr lang="en-US" dirty="0" err="1">
                <a:cs typeface="Times New Roman" panose="02020603050405020304" pitchFamily="18" charset="0"/>
              </a:rPr>
              <a:t>dodaac</a:t>
            </a:r>
            <a:r>
              <a:rPr lang="en-US" dirty="0">
                <a:cs typeface="Times New Roman" panose="02020603050405020304" pitchFamily="18" charset="0"/>
              </a:rPr>
              <a:t> for a specific site is working in reverse” (Bragg)</a:t>
            </a:r>
          </a:p>
        </p:txBody>
      </p:sp>
      <p:sp>
        <p:nvSpPr>
          <p:cNvPr id="4" name="Slide Number Placeholder 3"/>
          <p:cNvSpPr>
            <a:spLocks noGrp="1"/>
          </p:cNvSpPr>
          <p:nvPr>
            <p:ph type="sldNum" sz="quarter" idx="10"/>
          </p:nvPr>
        </p:nvSpPr>
        <p:spPr/>
        <p:txBody>
          <a:bodyPr/>
          <a:lstStyle/>
          <a:p>
            <a:pPr marL="0" marR="0" lvl="0" indent="0" algn="r" defTabSz="483759" rtl="0" eaLnBrk="1" fontAlgn="auto" latinLnBrk="0" hangingPunct="1">
              <a:lnSpc>
                <a:spcPct val="100000"/>
              </a:lnSpc>
              <a:spcBef>
                <a:spcPts val="0"/>
              </a:spcBef>
              <a:spcAft>
                <a:spcPts val="0"/>
              </a:spcAft>
              <a:buClrTx/>
              <a:buSzTx/>
              <a:buFontTx/>
              <a:buNone/>
              <a:tabLst/>
              <a:defRPr/>
            </a:pPr>
            <a:fld id="{E2CA5C0E-4909-4CFA-9D5C-28EC43D03F21}" type="slidenum">
              <a:rPr kumimoji="0" lang="en-US" sz="1200" b="0" i="0" u="none" strike="noStrike" kern="1200" cap="none" spc="0" normalizeH="0" baseline="0" noProof="0">
                <a:ln>
                  <a:noFill/>
                </a:ln>
                <a:solidFill>
                  <a:prstClr val="black"/>
                </a:solidFill>
                <a:effectLst/>
                <a:uLnTx/>
                <a:uFillTx/>
                <a:latin typeface="Arial" panose="020B0604020202020204"/>
                <a:ea typeface="+mn-ea"/>
                <a:cs typeface="+mn-cs"/>
              </a:rPr>
              <a:pPr marL="0" marR="0" lvl="0" indent="0" algn="r" defTabSz="483759"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24726330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112713"/>
            <a:ext cx="6726238" cy="5043487"/>
          </a:xfrm>
        </p:spPr>
      </p:sp>
      <p:sp>
        <p:nvSpPr>
          <p:cNvPr id="3" name="Notes Placeholder 2"/>
          <p:cNvSpPr>
            <a:spLocks noGrp="1"/>
          </p:cNvSpPr>
          <p:nvPr>
            <p:ph type="body" idx="1"/>
          </p:nvPr>
        </p:nvSpPr>
        <p:spPr/>
        <p:txBody>
          <a:bodyPr/>
          <a:lstStyle/>
          <a:p>
            <a:pPr marL="223090" indent="-223090" eaLnBrk="0" hangingPunct="0">
              <a:spcBef>
                <a:spcPct val="0"/>
              </a:spcBef>
              <a:defRPr/>
            </a:pPr>
            <a:endParaRPr lang="en-US" dirty="0"/>
          </a:p>
        </p:txBody>
      </p:sp>
      <p:sp>
        <p:nvSpPr>
          <p:cNvPr id="4" name="Slide Number Placeholder 3"/>
          <p:cNvSpPr>
            <a:spLocks noGrp="1"/>
          </p:cNvSpPr>
          <p:nvPr>
            <p:ph type="sldNum" sz="quarter" idx="10"/>
          </p:nvPr>
        </p:nvSpPr>
        <p:spPr/>
        <p:txBody>
          <a:bodyPr/>
          <a:lstStyle/>
          <a:p>
            <a:pPr defTabSz="483759">
              <a:defRPr/>
            </a:pPr>
            <a:fld id="{E2CA5C0E-4909-4CFA-9D5C-28EC43D03F21}" type="slidenum">
              <a:rPr lang="en-US">
                <a:solidFill>
                  <a:prstClr val="black"/>
                </a:solidFill>
                <a:latin typeface="Arial" panose="020B0604020202020204"/>
              </a:rPr>
              <a:pPr defTabSz="483759">
                <a:defRPr/>
              </a:pPr>
              <a:t>8</a:t>
            </a:fld>
            <a:endParaRPr lang="en-US" dirty="0">
              <a:solidFill>
                <a:prstClr val="black"/>
              </a:solidFill>
              <a:latin typeface="Arial" panose="020B0604020202020204"/>
            </a:endParaRPr>
          </a:p>
        </p:txBody>
      </p:sp>
    </p:spTree>
    <p:extLst>
      <p:ext uri="{BB962C8B-B14F-4D97-AF65-F5344CB8AC3E}">
        <p14:creationId xmlns:p14="http://schemas.microsoft.com/office/powerpoint/2010/main" val="2134922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 y="3657600"/>
            <a:ext cx="4114800" cy="1097280"/>
          </a:xfrm>
        </p:spPr>
        <p:txBody>
          <a:bodyPr anchor="ctr" anchorCtr="1">
            <a:normAutofit/>
          </a:bodyPr>
          <a:lstStyle>
            <a:lvl1pPr algn="ctr">
              <a:defRPr sz="3200" b="1">
                <a:solidFill>
                  <a:schemeClr val="accent5">
                    <a:lumMod val="50000"/>
                  </a:schemeClr>
                </a:solidFill>
              </a:defRPr>
            </a:lvl1pPr>
          </a:lstStyle>
          <a:p>
            <a:r>
              <a:rPr lang="en-US"/>
              <a:t>Click to edit Master title style</a:t>
            </a:r>
          </a:p>
        </p:txBody>
      </p:sp>
      <p:sp>
        <p:nvSpPr>
          <p:cNvPr id="3" name="Subtitle 2"/>
          <p:cNvSpPr>
            <a:spLocks noGrp="1"/>
          </p:cNvSpPr>
          <p:nvPr>
            <p:ph type="subTitle" idx="1"/>
          </p:nvPr>
        </p:nvSpPr>
        <p:spPr>
          <a:xfrm>
            <a:off x="182880" y="4754880"/>
            <a:ext cx="4114800" cy="1097280"/>
          </a:xfrm>
        </p:spPr>
        <p:txBody>
          <a:bodyPr anchor="t" anchorCtr="1">
            <a:normAutofit/>
          </a:bodyPr>
          <a:lstStyle>
            <a:lvl1pPr marL="0" indent="0" algn="ctr">
              <a:spcBef>
                <a:spcPts val="0"/>
              </a:spcBef>
              <a:buNone/>
              <a:defRPr sz="2000">
                <a:solidFill>
                  <a:schemeClr val="accent5">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6492240" y="6492242"/>
            <a:ext cx="1828800" cy="365125"/>
          </a:xfrm>
          <a:prstGeom prst="rect">
            <a:avLst/>
          </a:prstGeom>
        </p:spPr>
        <p:txBody>
          <a:bodyPr anchor="ctr" anchorCtr="0"/>
          <a:lstStyle>
            <a:lvl1pPr algn="ctr">
              <a:defRPr sz="1200">
                <a:solidFill>
                  <a:schemeClr val="bg1"/>
                </a:solidFill>
              </a:defRPr>
            </a:lvl1pPr>
          </a:lstStyle>
          <a:p>
            <a:endParaRPr lang="en-US" dirty="0"/>
          </a:p>
        </p:txBody>
      </p:sp>
      <p:sp>
        <p:nvSpPr>
          <p:cNvPr id="5" name="Footer Placeholder 4"/>
          <p:cNvSpPr>
            <a:spLocks noGrp="1"/>
          </p:cNvSpPr>
          <p:nvPr>
            <p:ph type="ftr" sz="quarter" idx="11"/>
          </p:nvPr>
        </p:nvSpPr>
        <p:spPr>
          <a:xfrm>
            <a:off x="0" y="6490312"/>
            <a:ext cx="2743200" cy="365125"/>
          </a:xfrm>
          <a:prstGeom prst="rect">
            <a:avLst/>
          </a:prstGeom>
        </p:spPr>
        <p:txBody>
          <a:bodyPr anchor="ctr" anchorCtr="0"/>
          <a:lstStyle>
            <a:lvl1pPr>
              <a:defRPr sz="1200">
                <a:solidFill>
                  <a:schemeClr val="bg1"/>
                </a:solidFill>
              </a:defRPr>
            </a:lvl1pPr>
          </a:lstStyle>
          <a:p>
            <a:endParaRPr lang="en-US" dirty="0"/>
          </a:p>
        </p:txBody>
      </p:sp>
      <p:sp>
        <p:nvSpPr>
          <p:cNvPr id="6" name="Slide Number Placeholder 5"/>
          <p:cNvSpPr>
            <a:spLocks noGrp="1"/>
          </p:cNvSpPr>
          <p:nvPr>
            <p:ph type="sldNum" sz="quarter" idx="12"/>
          </p:nvPr>
        </p:nvSpPr>
        <p:spPr>
          <a:xfrm>
            <a:off x="8686800" y="6492877"/>
            <a:ext cx="457200" cy="365125"/>
          </a:xfrm>
          <a:prstGeom prst="rect">
            <a:avLst/>
          </a:prstGeom>
        </p:spPr>
        <p:txBody>
          <a:bodyPr anchor="ctr" anchorCtr="0"/>
          <a:lstStyle>
            <a:lvl1pPr algn="r">
              <a:defRPr sz="1200">
                <a:solidFill>
                  <a:schemeClr val="bg1"/>
                </a:solidFill>
              </a:defRPr>
            </a:lvl1pPr>
          </a:lstStyle>
          <a:p>
            <a:fld id="{776DA034-8790-47DB-B313-2AB7FC923CBE}" type="slidenum">
              <a:rPr lang="en-US" smtClean="0"/>
              <a:pPr/>
              <a:t>‹#›</a:t>
            </a:fld>
            <a:endParaRPr lang="en-US" dirty="0"/>
          </a:p>
        </p:txBody>
      </p:sp>
    </p:spTree>
    <p:extLst>
      <p:ext uri="{BB962C8B-B14F-4D97-AF65-F5344CB8AC3E}">
        <p14:creationId xmlns:p14="http://schemas.microsoft.com/office/powerpoint/2010/main" val="2355090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p:spPr>
        <p:txBody>
          <a:bodyPr/>
          <a:lstStyle/>
          <a:p>
            <a:r>
              <a:rPr lang="en-US"/>
              <a:t>Click to edit Master title style</a:t>
            </a:r>
          </a:p>
        </p:txBody>
      </p:sp>
      <p:sp>
        <p:nvSpPr>
          <p:cNvPr id="3" name="Content Placeholder 2"/>
          <p:cNvSpPr>
            <a:spLocks noGrp="1"/>
          </p:cNvSpPr>
          <p:nvPr>
            <p:ph idx="1"/>
          </p:nvPr>
        </p:nvSpPr>
        <p:spPr>
          <a:xfrm>
            <a:off x="457200" y="1463040"/>
            <a:ext cx="8229600" cy="47548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92240" y="6492877"/>
            <a:ext cx="1828800" cy="365125"/>
          </a:xfrm>
        </p:spPr>
        <p:txBody>
          <a:bodyPr/>
          <a:lstStyle>
            <a:lvl1pPr>
              <a:defRPr/>
            </a:lvl1pPr>
          </a:lstStyle>
          <a:p>
            <a:endParaRPr lang="en-US" dirty="0"/>
          </a:p>
        </p:txBody>
      </p:sp>
      <p:sp>
        <p:nvSpPr>
          <p:cNvPr id="7" name="Text Placeholder 2"/>
          <p:cNvSpPr>
            <a:spLocks noGrp="1"/>
          </p:cNvSpPr>
          <p:nvPr>
            <p:ph type="body" sz="quarter" idx="13"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Source:  Of any significant figures</a:t>
            </a:r>
            <a:br>
              <a:rPr lang="en-US"/>
            </a:br>
            <a:r>
              <a:rPr lang="en-US"/>
              <a:t>As of Civilian Date (i.e. Month 00, 20YY)</a:t>
            </a:r>
          </a:p>
        </p:txBody>
      </p:sp>
    </p:spTree>
    <p:extLst>
      <p:ext uri="{BB962C8B-B14F-4D97-AF65-F5344CB8AC3E}">
        <p14:creationId xmlns:p14="http://schemas.microsoft.com/office/powerpoint/2010/main" val="1579877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p:spPr>
        <p:txBody>
          <a:bodyPr/>
          <a:lstStyle/>
          <a:p>
            <a:r>
              <a:rPr lang="en-US"/>
              <a:t>Click to edit Master title style</a:t>
            </a:r>
          </a:p>
        </p:txBody>
      </p:sp>
      <p:sp>
        <p:nvSpPr>
          <p:cNvPr id="3" name="Content Placeholder 2"/>
          <p:cNvSpPr>
            <a:spLocks noGrp="1"/>
          </p:cNvSpPr>
          <p:nvPr>
            <p:ph idx="1"/>
          </p:nvPr>
        </p:nvSpPr>
        <p:spPr>
          <a:xfrm>
            <a:off x="457200" y="1463040"/>
            <a:ext cx="8229600" cy="47548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92240" y="6492877"/>
            <a:ext cx="1828800" cy="365125"/>
          </a:xfrm>
        </p:spPr>
        <p:txBody>
          <a:bodyPr/>
          <a:lstStyle>
            <a:lvl1pPr>
              <a:defRPr/>
            </a:lvl1pPr>
          </a:lstStyle>
          <a:p>
            <a:endParaRPr lang="en-US" dirty="0"/>
          </a:p>
        </p:txBody>
      </p:sp>
      <p:sp>
        <p:nvSpPr>
          <p:cNvPr id="7" name="Text Placeholder 2"/>
          <p:cNvSpPr>
            <a:spLocks noGrp="1"/>
          </p:cNvSpPr>
          <p:nvPr>
            <p:ph type="body" sz="quarter" idx="13"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Source:  Of any significant figures</a:t>
            </a:r>
            <a:br>
              <a:rPr lang="en-US"/>
            </a:br>
            <a:r>
              <a:rPr lang="en-US"/>
              <a:t>As of Civilian Date (i.e. Month 00, 20YY)</a:t>
            </a:r>
          </a:p>
        </p:txBody>
      </p:sp>
    </p:spTree>
    <p:extLst>
      <p:ext uri="{BB962C8B-B14F-4D97-AF65-F5344CB8AC3E}">
        <p14:creationId xmlns:p14="http://schemas.microsoft.com/office/powerpoint/2010/main" val="4239378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463040"/>
            <a:ext cx="4023360" cy="4754880"/>
          </a:xfrm>
        </p:spPr>
        <p:txBody>
          <a:bodyPr/>
          <a:lstStyle>
            <a:lvl1pPr>
              <a:defRPr sz="2000"/>
            </a:lvl1pPr>
            <a:lvl2pPr>
              <a:defRPr sz="2000"/>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54880" y="1463040"/>
            <a:ext cx="4023360" cy="4754880"/>
          </a:xfrm>
        </p:spPr>
        <p:txBody>
          <a:bodyPr/>
          <a:lstStyle>
            <a:lvl1pPr>
              <a:defRPr sz="2000"/>
            </a:lvl1pPr>
            <a:lvl2pPr>
              <a:defRPr sz="2000"/>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9" name="Text Placeholder 2"/>
          <p:cNvSpPr>
            <a:spLocks noGrp="1"/>
          </p:cNvSpPr>
          <p:nvPr>
            <p:ph type="body" sz="quarter" idx="13"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Source:  Of any significant figures</a:t>
            </a:r>
            <a:br>
              <a:rPr lang="en-US"/>
            </a:br>
            <a:r>
              <a:rPr lang="en-US"/>
              <a:t>As of Civilian Date (i.e. Month 00, 20YY)</a:t>
            </a:r>
          </a:p>
        </p:txBody>
      </p:sp>
    </p:spTree>
    <p:extLst>
      <p:ext uri="{BB962C8B-B14F-4D97-AF65-F5344CB8AC3E}">
        <p14:creationId xmlns:p14="http://schemas.microsoft.com/office/powerpoint/2010/main" val="1846394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los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552699" y="1453896"/>
            <a:ext cx="4038604" cy="4770004"/>
          </a:xfrm>
          <a:prstGeom prst="rect">
            <a:avLst/>
          </a:prstGeom>
        </p:spPr>
      </p:pic>
    </p:spTree>
    <p:extLst>
      <p:ext uri="{BB962C8B-B14F-4D97-AF65-F5344CB8AC3E}">
        <p14:creationId xmlns:p14="http://schemas.microsoft.com/office/powerpoint/2010/main" val="3778921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Agenda Slide">
    <p:spTree>
      <p:nvGrpSpPr>
        <p:cNvPr id="1" name=""/>
        <p:cNvGrpSpPr/>
        <p:nvPr/>
      </p:nvGrpSpPr>
      <p:grpSpPr>
        <a:xfrm>
          <a:off x="0" y="0"/>
          <a:ext cx="0" cy="0"/>
          <a:chOff x="0" y="0"/>
          <a:chExt cx="0" cy="0"/>
        </a:xfrm>
      </p:grpSpPr>
      <p:sp>
        <p:nvSpPr>
          <p:cNvPr id="6" name="Title 5"/>
          <p:cNvSpPr>
            <a:spLocks noGrp="1"/>
          </p:cNvSpPr>
          <p:nvPr>
            <p:ph type="title"/>
          </p:nvPr>
        </p:nvSpPr>
        <p:spPr>
          <a:xfrm>
            <a:off x="1116700" y="182880"/>
            <a:ext cx="6967243" cy="731520"/>
          </a:xfrm>
          <a:prstGeom prst="rect">
            <a:avLst/>
          </a:prstGeom>
        </p:spPr>
        <p:txBody>
          <a:bodyPr/>
          <a:lstStyle>
            <a:lvl1pPr>
              <a:defRPr>
                <a:solidFill>
                  <a:schemeClr val="bg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8" name="Content Placeholder 7"/>
          <p:cNvSpPr>
            <a:spLocks noGrp="1"/>
          </p:cNvSpPr>
          <p:nvPr>
            <p:ph sz="quarter" idx="10"/>
          </p:nvPr>
        </p:nvSpPr>
        <p:spPr>
          <a:xfrm>
            <a:off x="457200" y="1097280"/>
            <a:ext cx="8229600" cy="5120640"/>
          </a:xfrm>
          <a:prstGeom prst="rect">
            <a:avLst/>
          </a:prstGeom>
        </p:spPr>
        <p:txBody>
          <a:bodyPr/>
          <a:lstStyle>
            <a:lvl1pPr marL="228600" indent="-228600">
              <a:spcBef>
                <a:spcPts val="0"/>
              </a:spcBef>
              <a:spcAft>
                <a:spcPts val="600"/>
              </a:spcAft>
              <a:defRPr>
                <a:latin typeface="Times New Roman" panose="02020603050405020304" pitchFamily="18" charset="0"/>
                <a:cs typeface="Times New Roman" panose="02020603050405020304" pitchFamily="18" charset="0"/>
              </a:defRPr>
            </a:lvl1pPr>
            <a:lvl2pPr marL="685800" indent="-228600">
              <a:spcBef>
                <a:spcPts val="0"/>
              </a:spcBef>
              <a:spcAft>
                <a:spcPts val="600"/>
              </a:spcAft>
              <a:defRPr>
                <a:latin typeface="Times New Roman" panose="02020603050405020304" pitchFamily="18" charset="0"/>
                <a:cs typeface="Times New Roman" panose="02020603050405020304" pitchFamily="18" charset="0"/>
              </a:defRPr>
            </a:lvl2pPr>
            <a:lvl3pPr>
              <a:spcBef>
                <a:spcPts val="0"/>
              </a:spcBef>
              <a:spcAft>
                <a:spcPts val="600"/>
              </a:spcAft>
              <a:defRPr>
                <a:latin typeface="Times New Roman" panose="02020603050405020304" pitchFamily="18" charset="0"/>
                <a:cs typeface="Times New Roman" panose="02020603050405020304" pitchFamily="18" charset="0"/>
              </a:defRPr>
            </a:lvl3pPr>
            <a:lvl4pPr>
              <a:spcBef>
                <a:spcPts val="0"/>
              </a:spcBef>
              <a:spcAft>
                <a:spcPts val="600"/>
              </a:spcAft>
              <a:defRPr>
                <a:latin typeface="Times New Roman" panose="02020603050405020304" pitchFamily="18" charset="0"/>
                <a:cs typeface="Times New Roman" panose="02020603050405020304" pitchFamily="18" charset="0"/>
              </a:defRPr>
            </a:lvl4pPr>
            <a:lvl5pPr marL="2057400" indent="-228600">
              <a:spcBef>
                <a:spcPts val="0"/>
              </a:spcBef>
              <a:spcAft>
                <a:spcPts val="600"/>
              </a:spcAft>
              <a:buFont typeface="Arial" panose="020B0604020202020204" pitchFamily="34" charset="0"/>
              <a:buChar char="»"/>
              <a:defRPr>
                <a:latin typeface="Times New Roman" panose="02020603050405020304" pitchFamily="18" charset="0"/>
                <a:cs typeface="Times New Roman" panose="02020603050405020304"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89616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p:spPr>
        <p:txBody>
          <a:bodyPr/>
          <a:lstStyle/>
          <a:p>
            <a:r>
              <a:rPr lang="en-US" dirty="0"/>
              <a:t>Click to edit Master title style</a:t>
            </a:r>
          </a:p>
        </p:txBody>
      </p:sp>
      <p:sp>
        <p:nvSpPr>
          <p:cNvPr id="3" name="Content Placeholder 2"/>
          <p:cNvSpPr>
            <a:spLocks noGrp="1"/>
          </p:cNvSpPr>
          <p:nvPr>
            <p:ph idx="1"/>
          </p:nvPr>
        </p:nvSpPr>
        <p:spPr>
          <a:xfrm>
            <a:off x="457200" y="1463040"/>
            <a:ext cx="8229600" cy="4754880"/>
          </a:xfrm>
        </p:spPr>
        <p:txBody>
          <a:bodyPr/>
          <a:lstStyle/>
          <a:p>
            <a:pPr lvl="0"/>
            <a:r>
              <a:rPr lang="en-US"/>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492240" y="6492877"/>
            <a:ext cx="1828800" cy="365125"/>
          </a:xfrm>
        </p:spPr>
        <p:txBody>
          <a:bodyPr/>
          <a:lstStyle>
            <a:lvl1pPr>
              <a:defRPr/>
            </a:lvl1pPr>
          </a:lstStyle>
          <a:p>
            <a:endParaRPr lang="en-US" dirty="0"/>
          </a:p>
        </p:txBody>
      </p:sp>
      <p:sp>
        <p:nvSpPr>
          <p:cNvPr id="7" name="Text Placeholder 2"/>
          <p:cNvSpPr>
            <a:spLocks noGrp="1"/>
          </p:cNvSpPr>
          <p:nvPr>
            <p:ph type="body" sz="quarter" idx="13"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dirty="0"/>
              <a:t>Source:  Of any significant figures</a:t>
            </a:r>
            <a:br>
              <a:rPr lang="en-US" dirty="0"/>
            </a:br>
            <a:r>
              <a:rPr lang="en-US" dirty="0"/>
              <a:t>As of Civilian Date (i.e. Month 00, 20YY)</a:t>
            </a:r>
          </a:p>
        </p:txBody>
      </p:sp>
    </p:spTree>
    <p:extLst>
      <p:ext uri="{BB962C8B-B14F-4D97-AF65-F5344CB8AC3E}">
        <p14:creationId xmlns:p14="http://schemas.microsoft.com/office/powerpoint/2010/main" val="5227372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theme" Target="../theme/theme2.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054E146-EB08-4BCE-A32A-33F48C2424AE}"/>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1126011" y="1737360"/>
            <a:ext cx="8017990" cy="4754880"/>
          </a:xfrm>
          <a:prstGeom prst="rect">
            <a:avLst/>
          </a:prstGeom>
        </p:spPr>
      </p:pic>
      <p:pic>
        <p:nvPicPr>
          <p:cNvPr id="7" name="Picture 6">
            <a:extLst>
              <a:ext uri="{FF2B5EF4-FFF2-40B4-BE49-F238E27FC236}">
                <a16:creationId xmlns:a16="http://schemas.microsoft.com/office/drawing/2014/main" id="{2E325253-B71B-4FFE-8D76-5338A935DA2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3120"/>
            <a:ext cx="9143244" cy="1731120"/>
          </a:xfrm>
          <a:prstGeom prst="rect">
            <a:avLst/>
          </a:prstGeom>
        </p:spPr>
      </p:pic>
      <p:sp>
        <p:nvSpPr>
          <p:cNvPr id="8" name="TextBox 7">
            <a:extLst>
              <a:ext uri="{FF2B5EF4-FFF2-40B4-BE49-F238E27FC236}">
                <a16:creationId xmlns:a16="http://schemas.microsoft.com/office/drawing/2014/main" id="{B9F80933-4319-45A8-8E9A-2810618134A6}"/>
              </a:ext>
            </a:extLst>
          </p:cNvPr>
          <p:cNvSpPr txBox="1"/>
          <p:nvPr userDrawn="1"/>
        </p:nvSpPr>
        <p:spPr>
          <a:xfrm>
            <a:off x="4419600" y="880421"/>
            <a:ext cx="446564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The Nation’s Combat Logistics Support Agency</a:t>
            </a:r>
          </a:p>
        </p:txBody>
      </p:sp>
      <p:sp>
        <p:nvSpPr>
          <p:cNvPr id="2" name="Title Placeholder 1"/>
          <p:cNvSpPr>
            <a:spLocks noGrp="1"/>
          </p:cNvSpPr>
          <p:nvPr userDrawn="1">
            <p:ph type="title"/>
          </p:nvPr>
        </p:nvSpPr>
        <p:spPr>
          <a:xfrm>
            <a:off x="182880" y="3657600"/>
            <a:ext cx="4114800" cy="109728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userDrawn="1">
            <p:ph type="body" idx="1"/>
          </p:nvPr>
        </p:nvSpPr>
        <p:spPr>
          <a:xfrm>
            <a:off x="182880" y="4754880"/>
            <a:ext cx="4114800" cy="109728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549B3A61-23A8-4322-BB29-A2EBBE0A5EEE}"/>
              </a:ext>
            </a:extLst>
          </p:cNvPr>
          <p:cNvSpPr/>
          <p:nvPr userDrawn="1"/>
        </p:nvSpPr>
        <p:spPr>
          <a:xfrm>
            <a:off x="0" y="6488668"/>
            <a:ext cx="9144000" cy="369332"/>
          </a:xfrm>
          <a:prstGeom prst="rect">
            <a:avLst/>
          </a:prstGeom>
          <a:solidFill>
            <a:srgbClr val="007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0" b="1" i="0" u="none" strike="noStrike" kern="1200" cap="all" spc="0" normalizeH="0" baseline="0" noProof="0" dirty="0">
              <a:ln>
                <a:noFill/>
              </a:ln>
              <a:solidFill>
                <a:prstClr val="white"/>
              </a:solidFill>
              <a:effectLst/>
              <a:uLnTx/>
              <a:uFillTx/>
              <a:latin typeface="+mj-lt"/>
              <a:ea typeface="+mn-ea"/>
              <a:cs typeface="+mn-cs"/>
            </a:endParaRPr>
          </a:p>
        </p:txBody>
      </p:sp>
      <p:pic>
        <p:nvPicPr>
          <p:cNvPr id="9" name="Picture 8">
            <a:extLst>
              <a:ext uri="{FF2B5EF4-FFF2-40B4-BE49-F238E27FC236}">
                <a16:creationId xmlns:a16="http://schemas.microsoft.com/office/drawing/2014/main" id="{AE7D0B00-137F-49FB-A420-185BD67CB9E3}"/>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rot="2450692">
            <a:off x="8006208" y="201968"/>
            <a:ext cx="1031777" cy="773833"/>
          </a:xfrm>
          <a:prstGeom prst="rect">
            <a:avLst/>
          </a:prstGeom>
        </p:spPr>
      </p:pic>
      <p:sp>
        <p:nvSpPr>
          <p:cNvPr id="4" name="TextBox 3"/>
          <p:cNvSpPr txBox="1"/>
          <p:nvPr userDrawn="1"/>
        </p:nvSpPr>
        <p:spPr>
          <a:xfrm>
            <a:off x="-1512" y="6543837"/>
            <a:ext cx="9144756" cy="276999"/>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0" normalizeH="0" baseline="0" noProof="0" dirty="0">
                <a:ln>
                  <a:noFill/>
                </a:ln>
                <a:solidFill>
                  <a:prstClr val="white"/>
                </a:solidFill>
                <a:effectLst/>
                <a:uLnTx/>
                <a:uFillTx/>
                <a:latin typeface="+mn-lt"/>
                <a:ea typeface="+mn-ea"/>
                <a:cs typeface="+mn-cs"/>
              </a:rPr>
              <a:t>Warfighter Always</a:t>
            </a:r>
            <a:endParaRPr lang="en-US" sz="1200" dirty="0"/>
          </a:p>
        </p:txBody>
      </p:sp>
      <p:sp>
        <p:nvSpPr>
          <p:cNvPr id="5" name="TextBox 4">
            <a:extLst>
              <a:ext uri="{FF2B5EF4-FFF2-40B4-BE49-F238E27FC236}">
                <a16:creationId xmlns:a16="http://schemas.microsoft.com/office/drawing/2014/main" id="{BB791B3D-D185-4D9E-98E9-03E0D31CCCD7}"/>
              </a:ext>
            </a:extLst>
          </p:cNvPr>
          <p:cNvSpPr txBox="1"/>
          <p:nvPr userDrawn="1"/>
        </p:nvSpPr>
        <p:spPr>
          <a:xfrm>
            <a:off x="1233130" y="929518"/>
            <a:ext cx="1574470" cy="215444"/>
          </a:xfrm>
          <a:prstGeom prst="rect">
            <a:avLst/>
          </a:prstGeom>
          <a:noFill/>
          <a:effectLst>
            <a:glow rad="228600">
              <a:schemeClr val="accent6">
                <a:satMod val="175000"/>
                <a:alpha val="40000"/>
              </a:schemeClr>
            </a:glow>
          </a:effectLst>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1" i="1" u="none" strike="noStrike" kern="1200" cap="none" spc="300" normalizeH="0" baseline="0" noProof="0" dirty="0">
                <a:ln>
                  <a:noFill/>
                </a:ln>
                <a:solidFill>
                  <a:srgbClr val="002060"/>
                </a:solidFill>
                <a:effectLst>
                  <a:glow rad="63500">
                    <a:srgbClr val="A5A5A5">
                      <a:satMod val="175000"/>
                      <a:alpha val="40000"/>
                    </a:srgbClr>
                  </a:glow>
                </a:effectLst>
                <a:uLnTx/>
                <a:uFillTx/>
                <a:latin typeface="Bodoni MT" panose="02070603080606020203" pitchFamily="18" charset="0"/>
                <a:ea typeface="+mn-ea"/>
                <a:cs typeface="+mn-cs"/>
              </a:rPr>
              <a:t>Established 1961</a:t>
            </a:r>
          </a:p>
        </p:txBody>
      </p:sp>
    </p:spTree>
    <p:extLst>
      <p:ext uri="{BB962C8B-B14F-4D97-AF65-F5344CB8AC3E}">
        <p14:creationId xmlns:p14="http://schemas.microsoft.com/office/powerpoint/2010/main" val="4256363151"/>
      </p:ext>
    </p:extLst>
  </p:cSld>
  <p:clrMap bg1="lt1" tx1="dk1" bg2="lt2" tx2="dk2" accent1="accent1" accent2="accent2" accent3="accent3" accent4="accent4" accent5="accent5" accent6="accent6" hlink="hlink" folHlink="folHlink"/>
  <p:sldLayoutIdLst>
    <p:sldLayoutId id="2147483696" r:id="rId1"/>
    <p:sldLayoutId id="2147483723" r:id="rId2"/>
  </p:sldLayoutIdLst>
  <p:hf hdr="0" ftr="0" dt="0"/>
  <p:txStyles>
    <p:titleStyle>
      <a:lvl1pPr algn="ctr" defTabSz="914400" rtl="0" eaLnBrk="1" latinLnBrk="0" hangingPunct="1">
        <a:lnSpc>
          <a:spcPct val="90000"/>
        </a:lnSpc>
        <a:spcBef>
          <a:spcPct val="0"/>
        </a:spcBef>
        <a:buNone/>
        <a:defRPr sz="3200" b="1" kern="1200">
          <a:solidFill>
            <a:srgbClr val="00206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00206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49B3A61-23A8-4322-BB29-A2EBBE0A5EEE}"/>
              </a:ext>
            </a:extLst>
          </p:cNvPr>
          <p:cNvSpPr/>
          <p:nvPr userDrawn="1"/>
        </p:nvSpPr>
        <p:spPr>
          <a:xfrm>
            <a:off x="0" y="6488668"/>
            <a:ext cx="9144000" cy="36933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all" spc="0" normalizeH="0" baseline="0" noProof="0" dirty="0">
                <a:ln>
                  <a:noFill/>
                </a:ln>
                <a:solidFill>
                  <a:prstClr val="white"/>
                </a:solidFill>
                <a:effectLst/>
                <a:uLnTx/>
                <a:uFillTx/>
                <a:latin typeface="+mj-lt"/>
                <a:ea typeface="+mn-ea"/>
                <a:cs typeface="+mn-cs"/>
              </a:rPr>
              <a:t>Warfighter Always</a:t>
            </a:r>
          </a:p>
        </p:txBody>
      </p:sp>
      <p:sp>
        <p:nvSpPr>
          <p:cNvPr id="3" name="Text Placeholder 2"/>
          <p:cNvSpPr>
            <a:spLocks noGrp="1"/>
          </p:cNvSpPr>
          <p:nvPr>
            <p:ph type="body" idx="1"/>
          </p:nvPr>
        </p:nvSpPr>
        <p:spPr>
          <a:xfrm>
            <a:off x="457200" y="1463040"/>
            <a:ext cx="8229600" cy="475488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492240" y="6492242"/>
            <a:ext cx="1828800" cy="365125"/>
          </a:xfrm>
          <a:prstGeom prst="rect">
            <a:avLst/>
          </a:prstGeom>
        </p:spPr>
        <p:txBody>
          <a:bodyPr vert="horz" lIns="91440" tIns="45720" rIns="91440" bIns="45720" rtlCol="0" anchor="ctr">
            <a:normAutofit/>
          </a:bodyPr>
          <a:lstStyle>
            <a:lvl1pPr algn="ctr">
              <a:defRPr sz="1000">
                <a:solidFill>
                  <a:schemeClr val="bg1"/>
                </a:solidFill>
                <a:latin typeface="Arial Narrow" panose="020B0606020202030204" pitchFamily="34" charset="0"/>
              </a:defRPr>
            </a:lvl1pPr>
          </a:lstStyle>
          <a:p>
            <a:r>
              <a:rPr lang="en-US" dirty="0"/>
              <a:t>Date</a:t>
            </a:r>
          </a:p>
        </p:txBody>
      </p:sp>
      <p:pic>
        <p:nvPicPr>
          <p:cNvPr id="7" name="Picture 6">
            <a:extLst>
              <a:ext uri="{FF2B5EF4-FFF2-40B4-BE49-F238E27FC236}">
                <a16:creationId xmlns:a16="http://schemas.microsoft.com/office/drawing/2014/main" id="{7894E134-A19D-4884-8B7F-7893412C22B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56" y="1525"/>
            <a:ext cx="9143244" cy="1170335"/>
          </a:xfrm>
          <a:prstGeom prst="rect">
            <a:avLst/>
          </a:prstGeom>
        </p:spPr>
      </p:pic>
      <p:sp>
        <p:nvSpPr>
          <p:cNvPr id="6" name="Slide Number Placeholder 5"/>
          <p:cNvSpPr>
            <a:spLocks noGrp="1"/>
          </p:cNvSpPr>
          <p:nvPr>
            <p:ph type="sldNum" sz="quarter" idx="4"/>
          </p:nvPr>
        </p:nvSpPr>
        <p:spPr>
          <a:xfrm>
            <a:off x="8686800" y="6492242"/>
            <a:ext cx="457200" cy="365125"/>
          </a:xfrm>
          <a:prstGeom prst="rect">
            <a:avLst/>
          </a:prstGeom>
        </p:spPr>
        <p:txBody>
          <a:bodyPr vert="horz" lIns="91440" tIns="45720" rIns="91440" bIns="45720" rtlCol="0" anchor="ctr"/>
          <a:lstStyle>
            <a:lvl1pPr algn="r">
              <a:defRPr sz="1200">
                <a:solidFill>
                  <a:schemeClr val="bg1"/>
                </a:solidFill>
              </a:defRPr>
            </a:lvl1pPr>
          </a:lstStyle>
          <a:p>
            <a:fld id="{0F70353F-5ECB-4B50-B3EA-C871EA4E3F32}" type="slidenum">
              <a:rPr lang="en-US" smtClean="0"/>
              <a:pPr/>
              <a:t>‹#›</a:t>
            </a:fld>
            <a:endParaRPr lang="en-US" dirty="0"/>
          </a:p>
        </p:txBody>
      </p:sp>
      <p:sp>
        <p:nvSpPr>
          <p:cNvPr id="2" name="Title Placeholder 1"/>
          <p:cNvSpPr>
            <a:spLocks noGrp="1"/>
          </p:cNvSpPr>
          <p:nvPr>
            <p:ph type="title"/>
          </p:nvPr>
        </p:nvSpPr>
        <p:spPr>
          <a:xfrm>
            <a:off x="3657600" y="365760"/>
            <a:ext cx="5029200" cy="822960"/>
          </a:xfrm>
          <a:prstGeom prst="rect">
            <a:avLst/>
          </a:prstGeom>
        </p:spPr>
        <p:txBody>
          <a:bodyPr vert="horz" lIns="91440" tIns="45720" rIns="91440" bIns="45720" rtlCol="0" anchor="t" anchorCtr="0">
            <a:normAutofit/>
          </a:bodyPr>
          <a:lstStyle/>
          <a:p>
            <a:r>
              <a:rPr lang="en-US"/>
              <a:t>Click to edit Master title style</a:t>
            </a:r>
          </a:p>
        </p:txBody>
      </p:sp>
      <p:sp>
        <p:nvSpPr>
          <p:cNvPr id="11" name="Rectangle 10">
            <a:extLst>
              <a:ext uri="{FF2B5EF4-FFF2-40B4-BE49-F238E27FC236}">
                <a16:creationId xmlns:a16="http://schemas.microsoft.com/office/drawing/2014/main" id="{549B3A61-23A8-4322-BB29-A2EBBE0A5EEE}"/>
              </a:ext>
            </a:extLst>
          </p:cNvPr>
          <p:cNvSpPr/>
          <p:nvPr userDrawn="1"/>
        </p:nvSpPr>
        <p:spPr>
          <a:xfrm>
            <a:off x="0" y="6488668"/>
            <a:ext cx="9144000" cy="369332"/>
          </a:xfrm>
          <a:prstGeom prst="rect">
            <a:avLst/>
          </a:prstGeom>
          <a:solidFill>
            <a:srgbClr val="007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0" b="1" i="0" u="none" strike="noStrike" kern="1200" cap="all" spc="0" normalizeH="0" baseline="0" noProof="0" dirty="0">
              <a:ln>
                <a:noFill/>
              </a:ln>
              <a:solidFill>
                <a:prstClr val="white"/>
              </a:solidFill>
              <a:effectLst/>
              <a:uLnTx/>
              <a:uFillTx/>
              <a:latin typeface="+mj-lt"/>
              <a:ea typeface="+mn-ea"/>
              <a:cs typeface="+mn-cs"/>
            </a:endParaRPr>
          </a:p>
        </p:txBody>
      </p:sp>
      <p:sp>
        <p:nvSpPr>
          <p:cNvPr id="5" name="TextBox 4">
            <a:extLst>
              <a:ext uri="{FF2B5EF4-FFF2-40B4-BE49-F238E27FC236}">
                <a16:creationId xmlns:a16="http://schemas.microsoft.com/office/drawing/2014/main" id="{4BCC288D-5F05-4221-A44B-781460D0FBA3}"/>
              </a:ext>
            </a:extLst>
          </p:cNvPr>
          <p:cNvSpPr txBox="1"/>
          <p:nvPr userDrawn="1"/>
        </p:nvSpPr>
        <p:spPr>
          <a:xfrm>
            <a:off x="0" y="6549907"/>
            <a:ext cx="9144756" cy="276999"/>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0" normalizeH="0" baseline="0" noProof="0" dirty="0">
                <a:ln>
                  <a:noFill/>
                </a:ln>
                <a:solidFill>
                  <a:prstClr val="white"/>
                </a:solidFill>
                <a:effectLst/>
                <a:uLnTx/>
                <a:uFillTx/>
                <a:latin typeface="+mn-lt"/>
                <a:ea typeface="+mn-ea"/>
                <a:cs typeface="+mn-cs"/>
              </a:rPr>
              <a:t>Warfighter Always</a:t>
            </a:r>
            <a:endParaRPr lang="en-US" sz="1200" dirty="0"/>
          </a:p>
        </p:txBody>
      </p:sp>
      <p:sp>
        <p:nvSpPr>
          <p:cNvPr id="12" name="Slide Number Placeholder 5">
            <a:extLst>
              <a:ext uri="{FF2B5EF4-FFF2-40B4-BE49-F238E27FC236}">
                <a16:creationId xmlns:a16="http://schemas.microsoft.com/office/drawing/2014/main" id="{B8F65FF7-3000-4026-9EE1-C52B77415B6E}"/>
              </a:ext>
            </a:extLst>
          </p:cNvPr>
          <p:cNvSpPr txBox="1">
            <a:spLocks/>
          </p:cNvSpPr>
          <p:nvPr userDrawn="1"/>
        </p:nvSpPr>
        <p:spPr>
          <a:xfrm>
            <a:off x="8686800" y="6492877"/>
            <a:ext cx="457200" cy="365125"/>
          </a:xfrm>
          <a:prstGeom prst="rect">
            <a:avLst/>
          </a:prstGeom>
        </p:spPr>
        <p:txBody>
          <a:bodyPr anchor="ctr" anchorCtr="0"/>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76DA034-8790-47DB-B313-2AB7FC923CBE}" type="slidenum">
              <a:rPr lang="en-US" smtClean="0"/>
              <a:pPr/>
              <a:t>‹#›</a:t>
            </a:fld>
            <a:endParaRPr lang="en-US" dirty="0"/>
          </a:p>
        </p:txBody>
      </p:sp>
    </p:spTree>
    <p:extLst>
      <p:ext uri="{BB962C8B-B14F-4D97-AF65-F5344CB8AC3E}">
        <p14:creationId xmlns:p14="http://schemas.microsoft.com/office/powerpoint/2010/main" val="3305290197"/>
      </p:ext>
    </p:extLst>
  </p:cSld>
  <p:clrMap bg1="lt1" tx1="dk1" bg2="lt2" tx2="dk2" accent1="accent1" accent2="accent2" accent3="accent3" accent4="accent4" accent5="accent5" accent6="accent6" hlink="hlink" folHlink="folHlink"/>
  <p:sldLayoutIdLst>
    <p:sldLayoutId id="2147483674" r:id="rId1"/>
    <p:sldLayoutId id="2147483676" r:id="rId2"/>
    <p:sldLayoutId id="2147483694" r:id="rId3"/>
    <p:sldLayoutId id="2147483722" r:id="rId4"/>
  </p:sldLayoutIdLst>
  <p:hf hdr="0" ftr="0" dt="0"/>
  <p:txStyles>
    <p:titleStyle>
      <a:lvl1pPr algn="ctr" defTabSz="914400" rtl="0" eaLnBrk="1" latinLnBrk="0" hangingPunct="1">
        <a:lnSpc>
          <a:spcPct val="100000"/>
        </a:lnSpc>
        <a:spcBef>
          <a:spcPct val="0"/>
        </a:spcBef>
        <a:buNone/>
        <a:defRPr sz="2400" b="1" kern="1200">
          <a:solidFill>
            <a:schemeClr val="accent5">
              <a:lumMod val="50000"/>
            </a:schemeClr>
          </a:solidFill>
          <a:latin typeface="+mj-lt"/>
          <a:ea typeface="+mj-ea"/>
          <a:cs typeface="+mj-cs"/>
        </a:defRPr>
      </a:lvl1pPr>
    </p:titleStyle>
    <p:bodyStyle>
      <a:lvl1pPr marL="228600" indent="-228600" algn="l" defTabSz="914400" rtl="0" eaLnBrk="1" latinLnBrk="0" hangingPunct="1">
        <a:lnSpc>
          <a:spcPct val="90000"/>
        </a:lnSpc>
        <a:spcBef>
          <a:spcPts val="1200"/>
        </a:spcBef>
        <a:spcAft>
          <a:spcPts val="0"/>
        </a:spcAft>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spcAft>
          <a:spcPts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49B3A61-23A8-4322-BB29-A2EBBE0A5EEE}"/>
              </a:ext>
            </a:extLst>
          </p:cNvPr>
          <p:cNvSpPr/>
          <p:nvPr userDrawn="1"/>
        </p:nvSpPr>
        <p:spPr>
          <a:xfrm>
            <a:off x="0" y="6488668"/>
            <a:ext cx="9144000" cy="36933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all" spc="0" normalizeH="0" baseline="0" noProof="0" dirty="0">
                <a:ln>
                  <a:noFill/>
                </a:ln>
                <a:solidFill>
                  <a:prstClr val="white"/>
                </a:solidFill>
                <a:effectLst/>
                <a:uLnTx/>
                <a:uFillTx/>
                <a:latin typeface="+mj-lt"/>
                <a:ea typeface="+mn-ea"/>
                <a:cs typeface="+mn-cs"/>
              </a:rPr>
              <a:t>Warfighter Always</a:t>
            </a:r>
          </a:p>
        </p:txBody>
      </p:sp>
      <p:sp>
        <p:nvSpPr>
          <p:cNvPr id="3" name="Text Placeholder 2"/>
          <p:cNvSpPr>
            <a:spLocks noGrp="1"/>
          </p:cNvSpPr>
          <p:nvPr>
            <p:ph type="body" idx="1"/>
          </p:nvPr>
        </p:nvSpPr>
        <p:spPr>
          <a:xfrm>
            <a:off x="457200" y="1463040"/>
            <a:ext cx="8229600" cy="475488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92240" y="6492242"/>
            <a:ext cx="1828800" cy="365125"/>
          </a:xfrm>
          <a:prstGeom prst="rect">
            <a:avLst/>
          </a:prstGeom>
        </p:spPr>
        <p:txBody>
          <a:bodyPr vert="horz" lIns="91440" tIns="45720" rIns="91440" bIns="45720" rtlCol="0" anchor="ctr">
            <a:normAutofit/>
          </a:bodyPr>
          <a:lstStyle>
            <a:lvl1pPr algn="ctr">
              <a:defRPr sz="1000">
                <a:solidFill>
                  <a:schemeClr val="bg1"/>
                </a:solidFill>
                <a:latin typeface="Arial Narrow" panose="020B0606020202030204" pitchFamily="34" charset="0"/>
              </a:defRPr>
            </a:lvl1pPr>
          </a:lstStyle>
          <a:p>
            <a:r>
              <a:rPr lang="en-US" dirty="0"/>
              <a:t>Date</a:t>
            </a:r>
          </a:p>
        </p:txBody>
      </p:sp>
      <p:pic>
        <p:nvPicPr>
          <p:cNvPr id="7" name="Picture 6">
            <a:extLst>
              <a:ext uri="{FF2B5EF4-FFF2-40B4-BE49-F238E27FC236}">
                <a16:creationId xmlns:a16="http://schemas.microsoft.com/office/drawing/2014/main" id="{7894E134-A19D-4884-8B7F-7893412C22B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6" y="1525"/>
            <a:ext cx="9143244" cy="1170335"/>
          </a:xfrm>
          <a:prstGeom prst="rect">
            <a:avLst/>
          </a:prstGeom>
        </p:spPr>
      </p:pic>
      <p:sp>
        <p:nvSpPr>
          <p:cNvPr id="6" name="Slide Number Placeholder 5"/>
          <p:cNvSpPr>
            <a:spLocks noGrp="1"/>
          </p:cNvSpPr>
          <p:nvPr>
            <p:ph type="sldNum" sz="quarter" idx="4"/>
          </p:nvPr>
        </p:nvSpPr>
        <p:spPr>
          <a:xfrm>
            <a:off x="8686800" y="6492242"/>
            <a:ext cx="457200" cy="365125"/>
          </a:xfrm>
          <a:prstGeom prst="rect">
            <a:avLst/>
          </a:prstGeom>
        </p:spPr>
        <p:txBody>
          <a:bodyPr vert="horz" lIns="91440" tIns="45720" rIns="91440" bIns="45720" rtlCol="0" anchor="ctr"/>
          <a:lstStyle>
            <a:lvl1pPr algn="r">
              <a:defRPr sz="1200">
                <a:solidFill>
                  <a:schemeClr val="bg1"/>
                </a:solidFill>
              </a:defRPr>
            </a:lvl1pPr>
          </a:lstStyle>
          <a:p>
            <a:fld id="{0F70353F-5ECB-4B50-B3EA-C871EA4E3F32}" type="slidenum">
              <a:rPr lang="en-US" smtClean="0"/>
              <a:pPr/>
              <a:t>‹#›</a:t>
            </a:fld>
            <a:endParaRPr lang="en-US" dirty="0"/>
          </a:p>
        </p:txBody>
      </p:sp>
      <p:sp>
        <p:nvSpPr>
          <p:cNvPr id="2" name="Title Placeholder 1"/>
          <p:cNvSpPr>
            <a:spLocks noGrp="1"/>
          </p:cNvSpPr>
          <p:nvPr>
            <p:ph type="title"/>
          </p:nvPr>
        </p:nvSpPr>
        <p:spPr>
          <a:xfrm>
            <a:off x="3657600" y="365760"/>
            <a:ext cx="5029200" cy="822960"/>
          </a:xfrm>
          <a:prstGeom prst="rect">
            <a:avLst/>
          </a:prstGeom>
        </p:spPr>
        <p:txBody>
          <a:bodyPr vert="horz" lIns="91440" tIns="45720" rIns="91440" bIns="45720" rtlCol="0" anchor="t" anchorCtr="0">
            <a:normAutofit/>
          </a:bodyPr>
          <a:lstStyle/>
          <a:p>
            <a:r>
              <a:rPr lang="en-US" dirty="0"/>
              <a:t>Click to edit Master title style</a:t>
            </a:r>
          </a:p>
        </p:txBody>
      </p:sp>
      <p:sp>
        <p:nvSpPr>
          <p:cNvPr id="11" name="Rectangle 10">
            <a:extLst>
              <a:ext uri="{FF2B5EF4-FFF2-40B4-BE49-F238E27FC236}">
                <a16:creationId xmlns:a16="http://schemas.microsoft.com/office/drawing/2014/main" id="{549B3A61-23A8-4322-BB29-A2EBBE0A5EEE}"/>
              </a:ext>
            </a:extLst>
          </p:cNvPr>
          <p:cNvSpPr/>
          <p:nvPr userDrawn="1"/>
        </p:nvSpPr>
        <p:spPr>
          <a:xfrm>
            <a:off x="0" y="6488668"/>
            <a:ext cx="9144000" cy="369332"/>
          </a:xfrm>
          <a:prstGeom prst="rect">
            <a:avLst/>
          </a:prstGeom>
          <a:solidFill>
            <a:srgbClr val="007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0" b="1" i="0" u="none" strike="noStrike" kern="1200" cap="all" spc="0" normalizeH="0" baseline="0" noProof="0" dirty="0">
              <a:ln>
                <a:noFill/>
              </a:ln>
              <a:solidFill>
                <a:prstClr val="white"/>
              </a:solidFill>
              <a:effectLst/>
              <a:uLnTx/>
              <a:uFillTx/>
              <a:latin typeface="+mj-lt"/>
              <a:ea typeface="+mn-ea"/>
              <a:cs typeface="+mn-cs"/>
            </a:endParaRPr>
          </a:p>
        </p:txBody>
      </p:sp>
      <p:sp>
        <p:nvSpPr>
          <p:cNvPr id="10" name="Slide Number Placeholder 5">
            <a:extLst>
              <a:ext uri="{FF2B5EF4-FFF2-40B4-BE49-F238E27FC236}">
                <a16:creationId xmlns:a16="http://schemas.microsoft.com/office/drawing/2014/main" id="{8A197AC8-CE74-4037-B400-CA907C944A8B}"/>
              </a:ext>
            </a:extLst>
          </p:cNvPr>
          <p:cNvSpPr txBox="1">
            <a:spLocks/>
          </p:cNvSpPr>
          <p:nvPr userDrawn="1"/>
        </p:nvSpPr>
        <p:spPr>
          <a:xfrm>
            <a:off x="8686800" y="6492877"/>
            <a:ext cx="457200" cy="365125"/>
          </a:xfrm>
          <a:prstGeom prst="rect">
            <a:avLst/>
          </a:prstGeom>
        </p:spPr>
        <p:txBody>
          <a:bodyPr anchor="ctr" anchorCtr="0"/>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76DA034-8790-47DB-B313-2AB7FC923CBE}" type="slidenum">
              <a:rPr lang="en-US" smtClean="0"/>
              <a:pPr/>
              <a:t>‹#›</a:t>
            </a:fld>
            <a:endParaRPr lang="en-US" dirty="0"/>
          </a:p>
        </p:txBody>
      </p:sp>
      <p:sp>
        <p:nvSpPr>
          <p:cNvPr id="12" name="TextBox 11">
            <a:extLst>
              <a:ext uri="{FF2B5EF4-FFF2-40B4-BE49-F238E27FC236}">
                <a16:creationId xmlns:a16="http://schemas.microsoft.com/office/drawing/2014/main" id="{F526BD85-4C95-4819-9AAC-6E3F79FE2A21}"/>
              </a:ext>
            </a:extLst>
          </p:cNvPr>
          <p:cNvSpPr txBox="1"/>
          <p:nvPr userDrawn="1"/>
        </p:nvSpPr>
        <p:spPr>
          <a:xfrm>
            <a:off x="0" y="6549907"/>
            <a:ext cx="9144756" cy="276999"/>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0" normalizeH="0" baseline="0" noProof="0" dirty="0">
                <a:ln>
                  <a:noFill/>
                </a:ln>
                <a:solidFill>
                  <a:prstClr val="white"/>
                </a:solidFill>
                <a:effectLst/>
                <a:uLnTx/>
                <a:uFillTx/>
                <a:latin typeface="+mn-lt"/>
                <a:ea typeface="+mn-ea"/>
                <a:cs typeface="+mn-cs"/>
              </a:rPr>
              <a:t>Warfighter Always</a:t>
            </a:r>
            <a:endParaRPr lang="en-US" sz="1200" dirty="0"/>
          </a:p>
        </p:txBody>
      </p:sp>
    </p:spTree>
    <p:extLst>
      <p:ext uri="{BB962C8B-B14F-4D97-AF65-F5344CB8AC3E}">
        <p14:creationId xmlns:p14="http://schemas.microsoft.com/office/powerpoint/2010/main" val="1314537476"/>
      </p:ext>
    </p:extLst>
  </p:cSld>
  <p:clrMap bg1="lt1" tx1="dk1" bg2="lt2" tx2="dk2" accent1="accent1" accent2="accent2" accent3="accent3" accent4="accent4" accent5="accent5" accent6="accent6" hlink="hlink" folHlink="folHlink"/>
  <p:sldLayoutIdLst>
    <p:sldLayoutId id="2147483703" r:id="rId1"/>
  </p:sldLayoutIdLst>
  <p:hf hdr="0" ftr="0" dt="0"/>
  <p:txStyles>
    <p:titleStyle>
      <a:lvl1pPr algn="ctr" defTabSz="914400" rtl="0" eaLnBrk="1" latinLnBrk="0" hangingPunct="1">
        <a:lnSpc>
          <a:spcPct val="100000"/>
        </a:lnSpc>
        <a:spcBef>
          <a:spcPct val="0"/>
        </a:spcBef>
        <a:buNone/>
        <a:defRPr sz="2400" b="1" kern="1200">
          <a:solidFill>
            <a:schemeClr val="accent5">
              <a:lumMod val="50000"/>
            </a:schemeClr>
          </a:solidFill>
          <a:latin typeface="+mj-lt"/>
          <a:ea typeface="+mj-ea"/>
          <a:cs typeface="+mj-cs"/>
        </a:defRPr>
      </a:lvl1pPr>
    </p:titleStyle>
    <p:bodyStyle>
      <a:lvl1pPr marL="228600" indent="-228600" algn="l" defTabSz="914400" rtl="0" eaLnBrk="1" latinLnBrk="0" hangingPunct="1">
        <a:lnSpc>
          <a:spcPct val="90000"/>
        </a:lnSpc>
        <a:spcBef>
          <a:spcPts val="1200"/>
        </a:spcBef>
        <a:spcAft>
          <a:spcPts val="0"/>
        </a:spcAft>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spcAft>
          <a:spcPts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88F7F-27E5-45BC-85F3-641EB737B0C4}"/>
              </a:ext>
            </a:extLst>
          </p:cNvPr>
          <p:cNvSpPr>
            <a:spLocks noGrp="1"/>
          </p:cNvSpPr>
          <p:nvPr>
            <p:ph type="ctrTitle"/>
          </p:nvPr>
        </p:nvSpPr>
        <p:spPr/>
        <p:txBody>
          <a:bodyPr/>
          <a:lstStyle/>
          <a:p>
            <a:r>
              <a:rPr lang="en-US" dirty="0"/>
              <a:t>ICE Surveys</a:t>
            </a:r>
          </a:p>
        </p:txBody>
      </p:sp>
      <p:sp>
        <p:nvSpPr>
          <p:cNvPr id="3" name="Subtitle 2">
            <a:extLst>
              <a:ext uri="{FF2B5EF4-FFF2-40B4-BE49-F238E27FC236}">
                <a16:creationId xmlns:a16="http://schemas.microsoft.com/office/drawing/2014/main" id="{99254AB3-119F-49DF-8830-5B9616C1FD14}"/>
              </a:ext>
            </a:extLst>
          </p:cNvPr>
          <p:cNvSpPr>
            <a:spLocks noGrp="1"/>
          </p:cNvSpPr>
          <p:nvPr>
            <p:ph type="subTitle" idx="1"/>
          </p:nvPr>
        </p:nvSpPr>
        <p:spPr/>
        <p:txBody>
          <a:bodyPr/>
          <a:lstStyle/>
          <a:p>
            <a:r>
              <a:rPr lang="en-US" dirty="0"/>
              <a:t>Mr. Greg Dangremond</a:t>
            </a:r>
          </a:p>
          <a:p>
            <a:endParaRPr lang="en-US" dirty="0"/>
          </a:p>
          <a:p>
            <a:r>
              <a:rPr lang="en-US" dirty="0"/>
              <a:t>December 7, 2021</a:t>
            </a:r>
          </a:p>
        </p:txBody>
      </p:sp>
      <p:sp>
        <p:nvSpPr>
          <p:cNvPr id="4" name="Slide Number Placeholder 3">
            <a:extLst>
              <a:ext uri="{FF2B5EF4-FFF2-40B4-BE49-F238E27FC236}">
                <a16:creationId xmlns:a16="http://schemas.microsoft.com/office/drawing/2014/main" id="{A78FE21E-771A-4306-886C-F551ED1DEF4F}"/>
              </a:ext>
            </a:extLst>
          </p:cNvPr>
          <p:cNvSpPr>
            <a:spLocks noGrp="1"/>
          </p:cNvSpPr>
          <p:nvPr>
            <p:ph type="sldNum" sz="quarter" idx="12"/>
          </p:nvPr>
        </p:nvSpPr>
        <p:spPr/>
        <p:txBody>
          <a:bodyPr/>
          <a:lstStyle/>
          <a:p>
            <a:fld id="{776DA034-8790-47DB-B313-2AB7FC923CBE}" type="slidenum">
              <a:rPr lang="en-US" smtClean="0"/>
              <a:pPr/>
              <a:t>1</a:t>
            </a:fld>
            <a:endParaRPr lang="en-US" dirty="0"/>
          </a:p>
        </p:txBody>
      </p:sp>
    </p:spTree>
    <p:extLst>
      <p:ext uri="{BB962C8B-B14F-4D97-AF65-F5344CB8AC3E}">
        <p14:creationId xmlns:p14="http://schemas.microsoft.com/office/powerpoint/2010/main" val="3063383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0" y="0"/>
            <a:ext cx="5486400" cy="1170432"/>
          </a:xfrm>
        </p:spPr>
        <p:txBody>
          <a:bodyPr anchor="ctr" anchorCtr="1"/>
          <a:lstStyle/>
          <a:p>
            <a:r>
              <a:rPr lang="en-US" dirty="0">
                <a:latin typeface="+mn-lt"/>
              </a:rPr>
              <a:t>4th Quarter </a:t>
            </a:r>
          </a:p>
        </p:txBody>
      </p:sp>
      <p:graphicFrame>
        <p:nvGraphicFramePr>
          <p:cNvPr id="8" name="Content Placeholder 9">
            <a:extLst>
              <a:ext uri="{FF2B5EF4-FFF2-40B4-BE49-F238E27FC236}">
                <a16:creationId xmlns:a16="http://schemas.microsoft.com/office/drawing/2014/main" id="{EEA54A92-0614-4D50-8710-B134B628A6E5}"/>
              </a:ext>
            </a:extLst>
          </p:cNvPr>
          <p:cNvGraphicFramePr>
            <a:graphicFrameLocks/>
          </p:cNvGraphicFramePr>
          <p:nvPr>
            <p:extLst>
              <p:ext uri="{D42A27DB-BD31-4B8C-83A1-F6EECF244321}">
                <p14:modId xmlns:p14="http://schemas.microsoft.com/office/powerpoint/2010/main" val="1533098277"/>
              </p:ext>
            </p:extLst>
          </p:nvPr>
        </p:nvGraphicFramePr>
        <p:xfrm>
          <a:off x="0" y="1185906"/>
          <a:ext cx="9144000" cy="4309232"/>
        </p:xfrm>
        <a:graphic>
          <a:graphicData uri="http://schemas.openxmlformats.org/drawingml/2006/table">
            <a:tbl>
              <a:tblPr firstRow="1" bandRow="1">
                <a:tableStyleId>{5940675A-B579-460E-94D1-54222C63F5DA}</a:tableStyleId>
              </a:tblPr>
              <a:tblGrid>
                <a:gridCol w="1751892">
                  <a:extLst>
                    <a:ext uri="{9D8B030D-6E8A-4147-A177-3AD203B41FA5}">
                      <a16:colId xmlns:a16="http://schemas.microsoft.com/office/drawing/2014/main" val="20000"/>
                    </a:ext>
                  </a:extLst>
                </a:gridCol>
                <a:gridCol w="491105">
                  <a:extLst>
                    <a:ext uri="{9D8B030D-6E8A-4147-A177-3AD203B41FA5}">
                      <a16:colId xmlns:a16="http://schemas.microsoft.com/office/drawing/2014/main" val="20001"/>
                    </a:ext>
                  </a:extLst>
                </a:gridCol>
                <a:gridCol w="650674">
                  <a:extLst>
                    <a:ext uri="{9D8B030D-6E8A-4147-A177-3AD203B41FA5}">
                      <a16:colId xmlns:a16="http://schemas.microsoft.com/office/drawing/2014/main" val="20002"/>
                    </a:ext>
                  </a:extLst>
                </a:gridCol>
                <a:gridCol w="749144">
                  <a:extLst>
                    <a:ext uri="{9D8B030D-6E8A-4147-A177-3AD203B41FA5}">
                      <a16:colId xmlns:a16="http://schemas.microsoft.com/office/drawing/2014/main" val="150262568"/>
                    </a:ext>
                  </a:extLst>
                </a:gridCol>
                <a:gridCol w="527819">
                  <a:extLst>
                    <a:ext uri="{9D8B030D-6E8A-4147-A177-3AD203B41FA5}">
                      <a16:colId xmlns:a16="http://schemas.microsoft.com/office/drawing/2014/main" val="20003"/>
                    </a:ext>
                  </a:extLst>
                </a:gridCol>
                <a:gridCol w="672292">
                  <a:extLst>
                    <a:ext uri="{9D8B030D-6E8A-4147-A177-3AD203B41FA5}">
                      <a16:colId xmlns:a16="http://schemas.microsoft.com/office/drawing/2014/main" val="20004"/>
                    </a:ext>
                  </a:extLst>
                </a:gridCol>
                <a:gridCol w="668886">
                  <a:extLst>
                    <a:ext uri="{9D8B030D-6E8A-4147-A177-3AD203B41FA5}">
                      <a16:colId xmlns:a16="http://schemas.microsoft.com/office/drawing/2014/main" val="4187175116"/>
                    </a:ext>
                  </a:extLst>
                </a:gridCol>
                <a:gridCol w="475902">
                  <a:extLst>
                    <a:ext uri="{9D8B030D-6E8A-4147-A177-3AD203B41FA5}">
                      <a16:colId xmlns:a16="http://schemas.microsoft.com/office/drawing/2014/main" val="20005"/>
                    </a:ext>
                  </a:extLst>
                </a:gridCol>
                <a:gridCol w="652965">
                  <a:extLst>
                    <a:ext uri="{9D8B030D-6E8A-4147-A177-3AD203B41FA5}">
                      <a16:colId xmlns:a16="http://schemas.microsoft.com/office/drawing/2014/main" val="20006"/>
                    </a:ext>
                  </a:extLst>
                </a:gridCol>
                <a:gridCol w="679561">
                  <a:extLst>
                    <a:ext uri="{9D8B030D-6E8A-4147-A177-3AD203B41FA5}">
                      <a16:colId xmlns:a16="http://schemas.microsoft.com/office/drawing/2014/main" val="1258314594"/>
                    </a:ext>
                  </a:extLst>
                </a:gridCol>
                <a:gridCol w="493208">
                  <a:extLst>
                    <a:ext uri="{9D8B030D-6E8A-4147-A177-3AD203B41FA5}">
                      <a16:colId xmlns:a16="http://schemas.microsoft.com/office/drawing/2014/main" val="4207753751"/>
                    </a:ext>
                  </a:extLst>
                </a:gridCol>
                <a:gridCol w="681406">
                  <a:extLst>
                    <a:ext uri="{9D8B030D-6E8A-4147-A177-3AD203B41FA5}">
                      <a16:colId xmlns:a16="http://schemas.microsoft.com/office/drawing/2014/main" val="1621829475"/>
                    </a:ext>
                  </a:extLst>
                </a:gridCol>
                <a:gridCol w="649146">
                  <a:extLst>
                    <a:ext uri="{9D8B030D-6E8A-4147-A177-3AD203B41FA5}">
                      <a16:colId xmlns:a16="http://schemas.microsoft.com/office/drawing/2014/main" val="2728528328"/>
                    </a:ext>
                  </a:extLst>
                </a:gridCol>
              </a:tblGrid>
              <a:tr h="458272">
                <a:tc>
                  <a:txBody>
                    <a:bodyPr/>
                    <a:lstStyle/>
                    <a:p>
                      <a:pPr algn="ctr" fontAlgn="b"/>
                      <a:r>
                        <a:rPr lang="en-US" sz="1400" b="1" i="0" u="none" strike="noStrike" dirty="0">
                          <a:solidFill>
                            <a:srgbClr val="000000"/>
                          </a:solidFill>
                          <a:effectLst/>
                          <a:latin typeface="Arial" panose="020B0604020202020204" pitchFamily="34" charset="0"/>
                          <a:cs typeface="Arial" panose="020B0604020202020204" pitchFamily="34" charset="0"/>
                        </a:rPr>
                        <a:t>Solicited Surveys</a:t>
                      </a:r>
                    </a:p>
                  </a:txBody>
                  <a:tcPr marL="9525" marR="9525" marT="9528" marB="0" anchor="b">
                    <a:solidFill>
                      <a:schemeClr val="bg1">
                        <a:lumMod val="85000"/>
                      </a:schemeClr>
                    </a:solidFill>
                  </a:tcPr>
                </a:tc>
                <a:tc gridSpan="3">
                  <a:txBody>
                    <a:bodyPr/>
                    <a:lstStyle/>
                    <a:p>
                      <a:pPr algn="ctr" fontAlgn="b"/>
                      <a:r>
                        <a:rPr lang="en-US" sz="1400" b="1" i="0" u="none" strike="noStrike" dirty="0">
                          <a:solidFill>
                            <a:schemeClr val="bg1"/>
                          </a:solidFill>
                          <a:effectLst/>
                          <a:latin typeface="Arial" panose="020B0604020202020204" pitchFamily="34" charset="0"/>
                          <a:cs typeface="Arial" panose="020B0604020202020204" pitchFamily="34" charset="0"/>
                        </a:rPr>
                        <a:t>JUL</a:t>
                      </a:r>
                    </a:p>
                  </a:txBody>
                  <a:tcPr marL="9525" marR="9525" marT="9528" marB="0" anchor="ctr">
                    <a:solidFill>
                      <a:schemeClr val="bg2">
                        <a:lumMod val="75000"/>
                      </a:schemeClr>
                    </a:solidFill>
                  </a:tcPr>
                </a:tc>
                <a:tc hMerge="1">
                  <a:txBody>
                    <a:bodyPr/>
                    <a:lstStyle/>
                    <a:p>
                      <a:pPr algn="ctr" fontAlgn="b"/>
                      <a:endParaRPr lang="en-US" sz="1400" b="1" i="0" u="none" strike="noStrike" dirty="0">
                        <a:solidFill>
                          <a:srgbClr val="000000"/>
                        </a:solidFill>
                        <a:effectLst/>
                        <a:latin typeface="Calibri"/>
                      </a:endParaRPr>
                    </a:p>
                  </a:txBody>
                  <a:tcPr marL="9525" marR="9525" marT="9528" marB="0" anchor="b">
                    <a:solidFill>
                      <a:schemeClr val="bg2">
                        <a:lumMod val="75000"/>
                      </a:schemeClr>
                    </a:solidFill>
                  </a:tcPr>
                </a:tc>
                <a:tc hMerge="1">
                  <a:txBody>
                    <a:bodyPr/>
                    <a:lstStyle/>
                    <a:p>
                      <a:pPr algn="ctr" fontAlgn="b"/>
                      <a:endParaRPr lang="en-US"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8" marB="0" anchor="ctr">
                    <a:solidFill>
                      <a:schemeClr val="bg2">
                        <a:lumMod val="75000"/>
                      </a:schemeClr>
                    </a:solidFill>
                  </a:tcPr>
                </a:tc>
                <a:tc gridSpan="3">
                  <a:txBody>
                    <a:bodyPr/>
                    <a:lstStyle/>
                    <a:p>
                      <a:pPr algn="ctr" fontAlgn="b"/>
                      <a:r>
                        <a:rPr lang="en-US" sz="1400" b="1" i="0" u="none" strike="noStrike" dirty="0">
                          <a:solidFill>
                            <a:schemeClr val="bg1"/>
                          </a:solidFill>
                          <a:effectLst/>
                          <a:latin typeface="Arial" panose="020B0604020202020204" pitchFamily="34" charset="0"/>
                          <a:cs typeface="Arial" panose="020B0604020202020204" pitchFamily="34" charset="0"/>
                        </a:rPr>
                        <a:t>AUG</a:t>
                      </a:r>
                    </a:p>
                  </a:txBody>
                  <a:tcPr marL="9525" marR="9525" marT="9528" marB="0" anchor="ctr">
                    <a:solidFill>
                      <a:schemeClr val="bg2">
                        <a:lumMod val="75000"/>
                      </a:schemeClr>
                    </a:solidFill>
                  </a:tcPr>
                </a:tc>
                <a:tc hMerge="1">
                  <a:txBody>
                    <a:bodyPr/>
                    <a:lstStyle/>
                    <a:p>
                      <a:pPr algn="ctr" fontAlgn="b"/>
                      <a:endParaRPr lang="en-US" sz="1400" b="1" i="0" u="none" strike="noStrike" dirty="0">
                        <a:solidFill>
                          <a:srgbClr val="000000"/>
                        </a:solidFill>
                        <a:effectLst/>
                        <a:latin typeface="Calibri"/>
                      </a:endParaRPr>
                    </a:p>
                  </a:txBody>
                  <a:tcPr marL="9525" marR="9525" marT="9528" marB="0" anchor="b">
                    <a:solidFill>
                      <a:schemeClr val="bg2">
                        <a:lumMod val="75000"/>
                      </a:schemeClr>
                    </a:solidFill>
                  </a:tcPr>
                </a:tc>
                <a:tc hMerge="1">
                  <a:txBody>
                    <a:bodyPr/>
                    <a:lstStyle/>
                    <a:p>
                      <a:pPr algn="ctr" fontAlgn="b"/>
                      <a:endParaRPr lang="en-US"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8" marB="0" anchor="ctr">
                    <a:solidFill>
                      <a:schemeClr val="bg2">
                        <a:lumMod val="75000"/>
                      </a:schemeClr>
                    </a:solidFill>
                  </a:tcPr>
                </a:tc>
                <a:tc gridSpan="3">
                  <a:txBody>
                    <a:bodyPr/>
                    <a:lstStyle/>
                    <a:p>
                      <a:pPr algn="ctr" fontAlgn="b"/>
                      <a:r>
                        <a:rPr lang="en-US" sz="1400" b="1" i="0" u="none" strike="noStrike" dirty="0">
                          <a:solidFill>
                            <a:schemeClr val="bg1"/>
                          </a:solidFill>
                          <a:effectLst/>
                          <a:latin typeface="Arial" panose="020B0604020202020204" pitchFamily="34" charset="0"/>
                          <a:cs typeface="Arial" panose="020B0604020202020204" pitchFamily="34" charset="0"/>
                        </a:rPr>
                        <a:t>SEP</a:t>
                      </a:r>
                    </a:p>
                  </a:txBody>
                  <a:tcPr marL="9525" marR="9525" marT="9528" marB="0" anchor="ctr">
                    <a:solidFill>
                      <a:schemeClr val="bg2">
                        <a:lumMod val="75000"/>
                      </a:schemeClr>
                    </a:solidFill>
                  </a:tcPr>
                </a:tc>
                <a:tc hMerge="1">
                  <a:txBody>
                    <a:bodyPr/>
                    <a:lstStyle/>
                    <a:p>
                      <a:pPr algn="ctr" fontAlgn="b"/>
                      <a:endParaRPr lang="en-US" sz="1400" b="1" i="0" u="none" strike="noStrike" dirty="0">
                        <a:solidFill>
                          <a:srgbClr val="000000"/>
                        </a:solidFill>
                        <a:effectLst/>
                        <a:latin typeface="Calibri"/>
                      </a:endParaRPr>
                    </a:p>
                  </a:txBody>
                  <a:tcPr marL="9525" marR="9525" marT="9528" marB="0" anchor="b">
                    <a:solidFill>
                      <a:schemeClr val="bg2">
                        <a:lumMod val="75000"/>
                      </a:schemeClr>
                    </a:solidFill>
                  </a:tcPr>
                </a:tc>
                <a:tc hMerge="1">
                  <a:txBody>
                    <a:bodyPr/>
                    <a:lstStyle/>
                    <a:p>
                      <a:pPr algn="ctr" fontAlgn="b"/>
                      <a:endParaRPr lang="en-US"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8" marB="0" anchor="ctr">
                    <a:solidFill>
                      <a:schemeClr val="bg2">
                        <a:lumMod val="75000"/>
                      </a:schemeClr>
                    </a:solidFill>
                  </a:tcPr>
                </a:tc>
                <a:tc>
                  <a:txBody>
                    <a:bodyPr/>
                    <a:lstStyle/>
                    <a:p>
                      <a:pPr algn="ctr" fontAlgn="b"/>
                      <a:endParaRPr lang="en-US" sz="14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8" marB="0" anchor="ctr">
                    <a:solidFill>
                      <a:srgbClr val="00B0F0"/>
                    </a:solidFill>
                  </a:tcPr>
                </a:tc>
                <a:tc gridSpan="2">
                  <a:txBody>
                    <a:bodyPr/>
                    <a:lstStyle/>
                    <a:p>
                      <a:pPr algn="ctr" fontAlgn="b"/>
                      <a:r>
                        <a:rPr lang="en-US" sz="1600" b="1" i="0" u="none" strike="noStrike" dirty="0">
                          <a:solidFill>
                            <a:schemeClr val="bg1"/>
                          </a:solidFill>
                          <a:effectLst/>
                          <a:latin typeface="Calibri"/>
                        </a:rPr>
                        <a:t>4th Qtr</a:t>
                      </a:r>
                    </a:p>
                  </a:txBody>
                  <a:tcPr marL="9525" marR="9525" marT="9528" marB="0" anchor="ctr">
                    <a:solidFill>
                      <a:schemeClr val="bg2">
                        <a:lumMod val="75000"/>
                      </a:schemeClr>
                    </a:solidFill>
                  </a:tcPr>
                </a:tc>
                <a:tc hMerge="1">
                  <a:txBody>
                    <a:bodyPr/>
                    <a:lstStyle/>
                    <a:p>
                      <a:pPr algn="ctr" fontAlgn="b"/>
                      <a:endParaRPr lang="en-US" sz="1600" b="1" i="0" u="none" strike="noStrike" dirty="0">
                        <a:solidFill>
                          <a:schemeClr val="bg1"/>
                        </a:solidFill>
                        <a:effectLst/>
                        <a:latin typeface="Calibri"/>
                      </a:endParaRPr>
                    </a:p>
                  </a:txBody>
                  <a:tcPr marL="9525" marR="9525" marT="9528" marB="0" anchor="ctr">
                    <a:solidFill>
                      <a:schemeClr val="bg2">
                        <a:lumMod val="75000"/>
                      </a:schemeClr>
                    </a:solidFill>
                  </a:tcPr>
                </a:tc>
                <a:extLst>
                  <a:ext uri="{0D108BD9-81ED-4DB2-BD59-A6C34878D82A}">
                    <a16:rowId xmlns:a16="http://schemas.microsoft.com/office/drawing/2014/main" val="10000"/>
                  </a:ext>
                </a:extLst>
              </a:tr>
              <a:tr h="471172">
                <a:tc>
                  <a:txBody>
                    <a:bodyPr/>
                    <a:lstStyle/>
                    <a:p>
                      <a:pPr algn="ctr" fontAlgn="b"/>
                      <a:r>
                        <a:rPr lang="en-US" sz="1400" b="1" i="0" u="none" strike="noStrike" dirty="0">
                          <a:solidFill>
                            <a:srgbClr val="000000"/>
                          </a:solidFill>
                          <a:effectLst/>
                          <a:latin typeface="Arial" panose="020B0604020202020204" pitchFamily="34" charset="0"/>
                          <a:cs typeface="Arial" panose="020B0604020202020204" pitchFamily="34" charset="0"/>
                        </a:rPr>
                        <a:t>Business</a:t>
                      </a:r>
                      <a:r>
                        <a:rPr lang="en-US" sz="1400" b="1" i="0" u="none" strike="noStrike" baseline="0" dirty="0">
                          <a:solidFill>
                            <a:srgbClr val="000000"/>
                          </a:solidFill>
                          <a:effectLst/>
                          <a:latin typeface="Arial" panose="020B0604020202020204" pitchFamily="34" charset="0"/>
                          <a:cs typeface="Arial" panose="020B0604020202020204" pitchFamily="34" charset="0"/>
                        </a:rPr>
                        <a:t> Area</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8" marB="0" anchor="b">
                    <a:solidFill>
                      <a:schemeClr val="bg2">
                        <a:lumMod val="75000"/>
                      </a:schemeClr>
                    </a:solidFill>
                  </a:tcPr>
                </a:tc>
                <a:tc>
                  <a:txBody>
                    <a:bodyPr/>
                    <a:lstStyle/>
                    <a:p>
                      <a:pPr algn="ctr" fontAlgn="b"/>
                      <a:r>
                        <a:rPr lang="en-US" sz="1400" b="1" i="0" u="none" strike="noStrike" dirty="0">
                          <a:solidFill>
                            <a:srgbClr val="000000"/>
                          </a:solidFill>
                          <a:effectLst/>
                          <a:latin typeface="Arial" panose="020B0604020202020204" pitchFamily="34" charset="0"/>
                          <a:cs typeface="Arial" panose="020B0604020202020204" pitchFamily="34" charset="0"/>
                        </a:rPr>
                        <a:t>Sent</a:t>
                      </a:r>
                    </a:p>
                  </a:txBody>
                  <a:tcPr marL="9525" marR="9525" marT="9528" marB="0" anchor="b">
                    <a:solidFill>
                      <a:schemeClr val="bg2">
                        <a:lumMod val="75000"/>
                      </a:schemeClr>
                    </a:solidFill>
                  </a:tcPr>
                </a:tc>
                <a:tc>
                  <a:txBody>
                    <a:bodyPr/>
                    <a:lstStyle/>
                    <a:p>
                      <a:pPr algn="ctr" fontAlgn="b"/>
                      <a:r>
                        <a:rPr lang="en-US" sz="1400" b="1" i="0" u="none" strike="noStrike" dirty="0">
                          <a:solidFill>
                            <a:srgbClr val="000000"/>
                          </a:solidFill>
                          <a:effectLst/>
                          <a:latin typeface="Arial" panose="020B0604020202020204" pitchFamily="34" charset="0"/>
                          <a:cs typeface="Arial" panose="020B0604020202020204" pitchFamily="34" charset="0"/>
                        </a:rPr>
                        <a:t>Resp</a:t>
                      </a:r>
                    </a:p>
                  </a:txBody>
                  <a:tcPr marL="9525" marR="9525" marT="9528" marB="0" anchor="b">
                    <a:solidFill>
                      <a:schemeClr val="bg2">
                        <a:lumMod val="75000"/>
                      </a:schemeClr>
                    </a:solidFill>
                  </a:tcPr>
                </a:tc>
                <a:tc>
                  <a:txBody>
                    <a:bodyPr/>
                    <a:lstStyle/>
                    <a:p>
                      <a:pPr algn="ctr" fontAlgn="b"/>
                      <a:r>
                        <a:rPr lang="en-US" sz="1400" b="1" i="0" u="none" strike="noStrike" dirty="0">
                          <a:solidFill>
                            <a:srgbClr val="000000"/>
                          </a:solidFill>
                          <a:effectLst/>
                          <a:latin typeface="Arial" panose="020B0604020202020204" pitchFamily="34" charset="0"/>
                          <a:cs typeface="Arial" panose="020B0604020202020204" pitchFamily="34" charset="0"/>
                        </a:rPr>
                        <a:t>CSAT</a:t>
                      </a:r>
                    </a:p>
                  </a:txBody>
                  <a:tcPr marL="9525" marR="9525" marT="9528" marB="0" anchor="b">
                    <a:solidFill>
                      <a:schemeClr val="bg2">
                        <a:lumMod val="75000"/>
                      </a:schemeClr>
                    </a:solidFill>
                  </a:tcPr>
                </a:tc>
                <a:tc>
                  <a:txBody>
                    <a:bodyPr/>
                    <a:lstStyle/>
                    <a:p>
                      <a:pPr algn="ctr" fontAlgn="b"/>
                      <a:r>
                        <a:rPr lang="en-US" sz="1400" b="1" i="0" u="none" strike="noStrike" dirty="0">
                          <a:solidFill>
                            <a:srgbClr val="000000"/>
                          </a:solidFill>
                          <a:effectLst/>
                          <a:latin typeface="Arial" panose="020B0604020202020204" pitchFamily="34" charset="0"/>
                          <a:cs typeface="Arial" panose="020B0604020202020204" pitchFamily="34" charset="0"/>
                        </a:rPr>
                        <a:t>Sent</a:t>
                      </a:r>
                    </a:p>
                  </a:txBody>
                  <a:tcPr marL="9525" marR="9525" marT="9528" marB="0" anchor="b">
                    <a:solidFill>
                      <a:schemeClr val="bg2">
                        <a:lumMod val="75000"/>
                      </a:schemeClr>
                    </a:solidFill>
                  </a:tcPr>
                </a:tc>
                <a:tc>
                  <a:txBody>
                    <a:bodyPr/>
                    <a:lstStyle/>
                    <a:p>
                      <a:pPr algn="ctr" fontAlgn="b"/>
                      <a:r>
                        <a:rPr lang="en-US" sz="1400" b="1" i="0" u="none" strike="noStrike" dirty="0">
                          <a:solidFill>
                            <a:srgbClr val="000000"/>
                          </a:solidFill>
                          <a:effectLst/>
                          <a:latin typeface="Arial" panose="020B0604020202020204" pitchFamily="34" charset="0"/>
                          <a:cs typeface="Arial" panose="020B0604020202020204" pitchFamily="34" charset="0"/>
                        </a:rPr>
                        <a:t>Resp</a:t>
                      </a:r>
                    </a:p>
                  </a:txBody>
                  <a:tcPr marL="9525" marR="9525" marT="9528" marB="0" anchor="b">
                    <a:solidFill>
                      <a:schemeClr val="bg2">
                        <a:lumMod val="75000"/>
                      </a:schemeClr>
                    </a:solidFill>
                  </a:tcPr>
                </a:tc>
                <a:tc>
                  <a:txBody>
                    <a:bodyPr/>
                    <a:lstStyle/>
                    <a:p>
                      <a:pPr algn="ctr" fontAlgn="b"/>
                      <a:r>
                        <a:rPr lang="en-US" sz="1400" b="1" i="0" u="none" strike="noStrike" dirty="0">
                          <a:solidFill>
                            <a:srgbClr val="000000"/>
                          </a:solidFill>
                          <a:effectLst/>
                          <a:latin typeface="Arial" panose="020B0604020202020204" pitchFamily="34" charset="0"/>
                          <a:cs typeface="Arial" panose="020B0604020202020204" pitchFamily="34" charset="0"/>
                        </a:rPr>
                        <a:t>CSAT</a:t>
                      </a:r>
                    </a:p>
                  </a:txBody>
                  <a:tcPr marL="9525" marR="9525" marT="9528" marB="0" anchor="b">
                    <a:solidFill>
                      <a:schemeClr val="bg2">
                        <a:lumMod val="75000"/>
                      </a:schemeClr>
                    </a:solidFill>
                  </a:tcPr>
                </a:tc>
                <a:tc>
                  <a:txBody>
                    <a:bodyPr/>
                    <a:lstStyle/>
                    <a:p>
                      <a:pPr algn="ctr" fontAlgn="b"/>
                      <a:r>
                        <a:rPr lang="en-US" sz="1400" b="1" i="0" u="none" strike="noStrike" dirty="0">
                          <a:solidFill>
                            <a:srgbClr val="000000"/>
                          </a:solidFill>
                          <a:effectLst/>
                          <a:latin typeface="Arial" panose="020B0604020202020204" pitchFamily="34" charset="0"/>
                          <a:cs typeface="Arial" panose="020B0604020202020204" pitchFamily="34" charset="0"/>
                        </a:rPr>
                        <a:t>Sent </a:t>
                      </a:r>
                    </a:p>
                  </a:txBody>
                  <a:tcPr marL="9525" marR="9525" marT="9528" marB="0" anchor="b">
                    <a:solidFill>
                      <a:schemeClr val="bg2">
                        <a:lumMod val="75000"/>
                      </a:schemeClr>
                    </a:solidFill>
                  </a:tcPr>
                </a:tc>
                <a:tc>
                  <a:txBody>
                    <a:bodyPr/>
                    <a:lstStyle/>
                    <a:p>
                      <a:pPr algn="ctr" fontAlgn="b"/>
                      <a:r>
                        <a:rPr lang="en-US" sz="1400" b="1" i="0" u="none" strike="noStrike" dirty="0">
                          <a:solidFill>
                            <a:srgbClr val="000000"/>
                          </a:solidFill>
                          <a:effectLst/>
                          <a:latin typeface="Arial" panose="020B0604020202020204" pitchFamily="34" charset="0"/>
                          <a:cs typeface="Arial" panose="020B0604020202020204" pitchFamily="34" charset="0"/>
                        </a:rPr>
                        <a:t>Resp</a:t>
                      </a:r>
                    </a:p>
                  </a:txBody>
                  <a:tcPr marL="9525" marR="9525" marT="9528" marB="0" anchor="b">
                    <a:solidFill>
                      <a:schemeClr val="bg2">
                        <a:lumMod val="75000"/>
                      </a:schemeClr>
                    </a:solidFill>
                  </a:tcPr>
                </a:tc>
                <a:tc>
                  <a:txBody>
                    <a:bodyPr/>
                    <a:lstStyle/>
                    <a:p>
                      <a:pPr algn="ctr" fontAlgn="b"/>
                      <a:r>
                        <a:rPr lang="en-US" sz="1400" b="1" i="0" u="none" strike="noStrike" dirty="0">
                          <a:solidFill>
                            <a:srgbClr val="000000"/>
                          </a:solidFill>
                          <a:effectLst/>
                          <a:latin typeface="Arial" panose="020B0604020202020204" pitchFamily="34" charset="0"/>
                          <a:cs typeface="Arial" panose="020B0604020202020204" pitchFamily="34" charset="0"/>
                        </a:rPr>
                        <a:t>CSAT</a:t>
                      </a:r>
                    </a:p>
                  </a:txBody>
                  <a:tcPr marL="9525" marR="9525" marT="9528" marB="0" anchor="b">
                    <a:solidFill>
                      <a:schemeClr val="bg2">
                        <a:lumMod val="75000"/>
                      </a:schemeClr>
                    </a:solidFill>
                  </a:tcPr>
                </a:tc>
                <a:tc>
                  <a:txBody>
                    <a:bodyPr/>
                    <a:lstStyle/>
                    <a:p>
                      <a:pPr algn="ctr" fontAlgn="b"/>
                      <a:r>
                        <a:rPr lang="en-US" sz="1400" b="1" i="0" u="none" strike="noStrike" dirty="0">
                          <a:solidFill>
                            <a:srgbClr val="000000"/>
                          </a:solidFill>
                          <a:effectLst/>
                          <a:latin typeface="Arial" panose="020B0604020202020204" pitchFamily="34" charset="0"/>
                          <a:cs typeface="Arial" panose="020B0604020202020204" pitchFamily="34" charset="0"/>
                        </a:rPr>
                        <a:t>Sent </a:t>
                      </a:r>
                    </a:p>
                  </a:txBody>
                  <a:tcPr marL="9525" marR="9525" marT="9528" marB="0" anchor="b">
                    <a:solidFill>
                      <a:srgbClr val="00B0F0"/>
                    </a:solidFill>
                  </a:tcPr>
                </a:tc>
                <a:tc>
                  <a:txBody>
                    <a:bodyPr/>
                    <a:lstStyle/>
                    <a:p>
                      <a:pPr algn="ctr" fontAlgn="b"/>
                      <a:r>
                        <a:rPr lang="en-US" sz="1400" b="1" i="0" u="none" strike="noStrike" dirty="0">
                          <a:solidFill>
                            <a:srgbClr val="000000"/>
                          </a:solidFill>
                          <a:effectLst/>
                          <a:latin typeface="Arial" panose="020B0604020202020204" pitchFamily="34" charset="0"/>
                          <a:cs typeface="Arial" panose="020B0604020202020204" pitchFamily="34" charset="0"/>
                        </a:rPr>
                        <a:t>Resp</a:t>
                      </a:r>
                    </a:p>
                  </a:txBody>
                  <a:tcPr marL="9525" marR="9525" marT="9528" marB="0" anchor="b">
                    <a:solidFill>
                      <a:srgbClr val="00B0F0"/>
                    </a:solidFill>
                  </a:tcPr>
                </a:tc>
                <a:tc>
                  <a:txBody>
                    <a:bodyPr/>
                    <a:lstStyle/>
                    <a:p>
                      <a:pPr algn="ctr" fontAlgn="b"/>
                      <a:r>
                        <a:rPr lang="en-US" sz="1400" b="1" i="0" u="none" strike="noStrike" dirty="0">
                          <a:solidFill>
                            <a:srgbClr val="000000"/>
                          </a:solidFill>
                          <a:effectLst/>
                          <a:latin typeface="Arial" panose="020B0604020202020204" pitchFamily="34" charset="0"/>
                          <a:cs typeface="Arial" panose="020B0604020202020204" pitchFamily="34" charset="0"/>
                        </a:rPr>
                        <a:t>CSAT</a:t>
                      </a:r>
                    </a:p>
                  </a:txBody>
                  <a:tcPr marL="9525" marR="9525" marT="9528" marB="0" anchor="b">
                    <a:solidFill>
                      <a:srgbClr val="00B0F0"/>
                    </a:solidFill>
                  </a:tcPr>
                </a:tc>
                <a:extLst>
                  <a:ext uri="{0D108BD9-81ED-4DB2-BD59-A6C34878D82A}">
                    <a16:rowId xmlns:a16="http://schemas.microsoft.com/office/drawing/2014/main" val="10001"/>
                  </a:ext>
                </a:extLst>
              </a:tr>
              <a:tr h="451573">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1" dirty="0">
                          <a:solidFill>
                            <a:srgbClr val="000000"/>
                          </a:solidFill>
                          <a:latin typeface="Arial" panose="020B0604020202020204" pitchFamily="34" charset="0"/>
                          <a:cs typeface="Arial" panose="020B0604020202020204" pitchFamily="34" charset="0"/>
                        </a:rPr>
                        <a:t>RTD</a:t>
                      </a:r>
                    </a:p>
                  </a:txBody>
                  <a:tcPr marL="9525" marR="9525" marT="9528" marB="0" anchor="b">
                    <a:noFill/>
                  </a:tcPr>
                </a:tc>
                <a:tc>
                  <a:txBody>
                    <a:bodyPr/>
                    <a:lstStyle/>
                    <a:p>
                      <a:pPr algn="ctr" fontAlgn="b"/>
                      <a:r>
                        <a:rPr lang="en-US" sz="1400" b="0" i="0" u="none" strike="noStrike" dirty="0">
                          <a:solidFill>
                            <a:schemeClr val="tx1"/>
                          </a:solidFill>
                          <a:effectLst/>
                          <a:latin typeface="Arial" panose="020B0604020202020204" pitchFamily="34" charset="0"/>
                          <a:cs typeface="Arial" panose="020B0604020202020204" pitchFamily="34" charset="0"/>
                        </a:rPr>
                        <a:t>337</a:t>
                      </a:r>
                    </a:p>
                  </a:txBody>
                  <a:tcPr marL="9525" marR="9525" marT="9525" marB="0" anchor="b">
                    <a:noFill/>
                  </a:tcPr>
                </a:tc>
                <a:tc>
                  <a:txBody>
                    <a:bodyPr/>
                    <a:lstStyle/>
                    <a:p>
                      <a:pPr algn="ctr" fontAlgn="b"/>
                      <a:r>
                        <a:rPr lang="en-US" sz="1400" b="1" i="0" u="none" strike="noStrike" dirty="0">
                          <a:solidFill>
                            <a:schemeClr val="tx1"/>
                          </a:solidFill>
                          <a:effectLst/>
                          <a:latin typeface="Arial" panose="020B0604020202020204" pitchFamily="34" charset="0"/>
                          <a:cs typeface="Arial" panose="020B0604020202020204" pitchFamily="34" charset="0"/>
                        </a:rPr>
                        <a:t>15.4%</a:t>
                      </a:r>
                    </a:p>
                  </a:txBody>
                  <a:tcPr marL="7620" marR="7620" marT="7620" marB="0" anchor="b">
                    <a:solidFill>
                      <a:srgbClr val="FFFF00"/>
                    </a:solidFill>
                  </a:tcPr>
                </a:tc>
                <a:tc>
                  <a:txBody>
                    <a:bodyPr/>
                    <a:lstStyle/>
                    <a:p>
                      <a:pPr algn="ctr" fontAlgn="b"/>
                      <a:r>
                        <a:rPr lang="en-US" sz="1400" b="1" i="0" u="none" strike="noStrike" dirty="0">
                          <a:solidFill>
                            <a:schemeClr val="tx1"/>
                          </a:solidFill>
                          <a:effectLst/>
                          <a:latin typeface="Arial" panose="020B0604020202020204" pitchFamily="34" charset="0"/>
                          <a:cs typeface="Arial" panose="020B0604020202020204" pitchFamily="34" charset="0"/>
                        </a:rPr>
                        <a:t>95.2%</a:t>
                      </a:r>
                    </a:p>
                  </a:txBody>
                  <a:tcPr marL="7620" marR="7620" marT="7620" marB="0" anchor="b">
                    <a:solidFill>
                      <a:srgbClr val="00B050"/>
                    </a:solidFill>
                  </a:tcPr>
                </a:tc>
                <a:tc>
                  <a:txBody>
                    <a:bodyPr/>
                    <a:lstStyle/>
                    <a:p>
                      <a:pPr algn="ctr" fontAlgn="b"/>
                      <a:r>
                        <a:rPr lang="en-US" sz="1400" b="0" i="0" u="none" strike="noStrike" dirty="0">
                          <a:solidFill>
                            <a:schemeClr val="tx1"/>
                          </a:solidFill>
                          <a:effectLst/>
                          <a:latin typeface="Arial" panose="020B0604020202020204" pitchFamily="34" charset="0"/>
                          <a:cs typeface="Arial" panose="020B0604020202020204" pitchFamily="34" charset="0"/>
                        </a:rPr>
                        <a:t>360</a:t>
                      </a:r>
                    </a:p>
                  </a:txBody>
                  <a:tcPr marL="7620" marR="7620" marT="7620" marB="0" anchor="b">
                    <a:noFill/>
                  </a:tcPr>
                </a:tc>
                <a:tc>
                  <a:txBody>
                    <a:bodyPr/>
                    <a:lstStyle/>
                    <a:p>
                      <a:pPr algn="ctr" fontAlgn="b"/>
                      <a:r>
                        <a:rPr lang="en-US" sz="1400" b="1" i="0" u="none" strike="noStrike" baseline="0" dirty="0">
                          <a:solidFill>
                            <a:schemeClr val="tx1"/>
                          </a:solidFill>
                          <a:effectLst/>
                          <a:latin typeface="Arial" panose="020B0604020202020204" pitchFamily="34" charset="0"/>
                          <a:cs typeface="Arial" panose="020B0604020202020204" pitchFamily="34" charset="0"/>
                        </a:rPr>
                        <a:t>6.3%</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b">
                    <a:solidFill>
                      <a:srgbClr val="FF0000"/>
                    </a:solidFill>
                  </a:tcPr>
                </a:tc>
                <a:tc>
                  <a:txBody>
                    <a:bodyPr/>
                    <a:lstStyle/>
                    <a:p>
                      <a:pPr algn="ctr" fontAlgn="b"/>
                      <a:r>
                        <a:rPr lang="en-US" sz="1400" b="1" i="0" u="none" strike="noStrike" dirty="0">
                          <a:solidFill>
                            <a:schemeClr val="tx1"/>
                          </a:solidFill>
                          <a:effectLst/>
                          <a:latin typeface="Arial" panose="020B0604020202020204" pitchFamily="34" charset="0"/>
                          <a:cs typeface="Arial" panose="020B0604020202020204" pitchFamily="34" charset="0"/>
                        </a:rPr>
                        <a:t>95.6%</a:t>
                      </a:r>
                    </a:p>
                  </a:txBody>
                  <a:tcPr marL="7620" marR="7620" marT="7620" marB="0" anchor="b">
                    <a:solidFill>
                      <a:srgbClr val="00B050"/>
                    </a:solidFill>
                  </a:tcPr>
                </a:tc>
                <a:tc>
                  <a:txBody>
                    <a:bodyPr/>
                    <a:lstStyle/>
                    <a:p>
                      <a:pPr algn="ctr" fontAlgn="b"/>
                      <a:r>
                        <a:rPr lang="en-US" sz="1400" b="0" i="0" u="none" strike="noStrike" dirty="0">
                          <a:solidFill>
                            <a:schemeClr val="tx1"/>
                          </a:solidFill>
                          <a:effectLst/>
                          <a:latin typeface="Arial" panose="020B0604020202020204" pitchFamily="34" charset="0"/>
                          <a:cs typeface="Arial" panose="020B0604020202020204" pitchFamily="34" charset="0"/>
                        </a:rPr>
                        <a:t>309</a:t>
                      </a:r>
                    </a:p>
                  </a:txBody>
                  <a:tcPr marL="7620" marR="7620" marT="7620" marB="0" anchor="b">
                    <a:noFill/>
                  </a:tcPr>
                </a:tc>
                <a:tc>
                  <a:txBody>
                    <a:bodyPr/>
                    <a:lstStyle/>
                    <a:p>
                      <a:pPr algn="ctr" fontAlgn="b"/>
                      <a:r>
                        <a:rPr lang="en-US" sz="1400" b="1" i="0" u="none" strike="noStrike" dirty="0">
                          <a:solidFill>
                            <a:schemeClr val="tx1"/>
                          </a:solidFill>
                          <a:effectLst/>
                          <a:latin typeface="Arial" panose="020B0604020202020204" pitchFamily="34" charset="0"/>
                          <a:cs typeface="Arial" panose="020B0604020202020204" pitchFamily="34" charset="0"/>
                        </a:rPr>
                        <a:t>14.5%</a:t>
                      </a:r>
                    </a:p>
                  </a:txBody>
                  <a:tcPr marL="7620" marR="7620" marT="7620" marB="0" anchor="b">
                    <a:solidFill>
                      <a:srgbClr val="FFFF00"/>
                    </a:solidFill>
                  </a:tcPr>
                </a:tc>
                <a:tc>
                  <a:txBody>
                    <a:bodyPr/>
                    <a:lstStyle/>
                    <a:p>
                      <a:pPr algn="ctr" fontAlgn="b"/>
                      <a:r>
                        <a:rPr lang="en-US" sz="1400" b="1" i="0" u="none" strike="noStrike" dirty="0">
                          <a:solidFill>
                            <a:schemeClr val="tx1"/>
                          </a:solidFill>
                          <a:effectLst/>
                          <a:latin typeface="Arial" panose="020B0604020202020204" pitchFamily="34" charset="0"/>
                          <a:cs typeface="Arial" panose="020B0604020202020204" pitchFamily="34" charset="0"/>
                        </a:rPr>
                        <a:t>93.3%</a:t>
                      </a:r>
                    </a:p>
                  </a:txBody>
                  <a:tcPr marL="7620" marR="7620" marT="7620" marB="0" anchor="b">
                    <a:solidFill>
                      <a:srgbClr val="00B050"/>
                    </a:solidFill>
                  </a:tcPr>
                </a:tc>
                <a:tc>
                  <a:txBody>
                    <a:bodyPr/>
                    <a:lstStyle/>
                    <a:p>
                      <a:pPr algn="ctr" fontAlgn="b"/>
                      <a:r>
                        <a:rPr lang="en-US" sz="1400" b="0" i="0" u="none" strike="noStrike" dirty="0">
                          <a:solidFill>
                            <a:schemeClr val="tx1"/>
                          </a:solidFill>
                          <a:effectLst/>
                          <a:latin typeface="Arial" panose="020B0604020202020204" pitchFamily="34" charset="0"/>
                          <a:cs typeface="Arial" panose="020B0604020202020204" pitchFamily="34" charset="0"/>
                        </a:rPr>
                        <a:t>1011</a:t>
                      </a:r>
                    </a:p>
                  </a:txBody>
                  <a:tcPr marL="7620" marR="7620" marT="7620" marB="0" anchor="b">
                    <a:noFill/>
                  </a:tcPr>
                </a:tc>
                <a:tc>
                  <a:txBody>
                    <a:bodyPr/>
                    <a:lstStyle/>
                    <a:p>
                      <a:pPr algn="ctr" fontAlgn="b"/>
                      <a:r>
                        <a:rPr lang="en-US" sz="1400" b="1" i="0" u="none" strike="noStrike" dirty="0">
                          <a:solidFill>
                            <a:schemeClr val="tx1"/>
                          </a:solidFill>
                          <a:effectLst/>
                          <a:latin typeface="Arial" panose="020B0604020202020204" pitchFamily="34" charset="0"/>
                          <a:cs typeface="Arial" panose="020B0604020202020204" pitchFamily="34" charset="0"/>
                        </a:rPr>
                        <a:t>11.8%</a:t>
                      </a:r>
                    </a:p>
                  </a:txBody>
                  <a:tcPr marL="7620" marR="7620" marT="7620" marB="0" anchor="b">
                    <a:solidFill>
                      <a:srgbClr val="FFFF00"/>
                    </a:solidFill>
                  </a:tcPr>
                </a:tc>
                <a:tc>
                  <a:txBody>
                    <a:bodyPr/>
                    <a:lstStyle/>
                    <a:p>
                      <a:pPr algn="ctr" fontAlgn="b"/>
                      <a:r>
                        <a:rPr lang="en-US" sz="1400" b="1" i="0" u="none" strike="noStrike" dirty="0">
                          <a:solidFill>
                            <a:schemeClr val="tx1"/>
                          </a:solidFill>
                          <a:effectLst/>
                          <a:latin typeface="Arial" panose="020B0604020202020204" pitchFamily="34" charset="0"/>
                          <a:cs typeface="Arial" panose="020B0604020202020204" pitchFamily="34" charset="0"/>
                        </a:rPr>
                        <a:t>95%</a:t>
                      </a:r>
                    </a:p>
                  </a:txBody>
                  <a:tcPr marL="7620" marR="7620" marT="7620" marB="0" anchor="b">
                    <a:solidFill>
                      <a:srgbClr val="00B050"/>
                    </a:solidFill>
                  </a:tcPr>
                </a:tc>
                <a:extLst>
                  <a:ext uri="{0D108BD9-81ED-4DB2-BD59-A6C34878D82A}">
                    <a16:rowId xmlns:a16="http://schemas.microsoft.com/office/drawing/2014/main" val="10002"/>
                  </a:ext>
                </a:extLst>
              </a:tr>
              <a:tr h="490186">
                <a:tc>
                  <a:txBody>
                    <a:bodyPr/>
                    <a:lstStyle/>
                    <a:p>
                      <a:pPr algn="ctr" fontAlgn="b"/>
                      <a:r>
                        <a:rPr lang="en-US" sz="1400" b="1" i="0" u="none" strike="noStrike" dirty="0">
                          <a:solidFill>
                            <a:srgbClr val="000000"/>
                          </a:solidFill>
                          <a:effectLst/>
                          <a:latin typeface="Arial" panose="020B0604020202020204" pitchFamily="34" charset="0"/>
                          <a:cs typeface="Arial" panose="020B0604020202020204" pitchFamily="34" charset="0"/>
                        </a:rPr>
                        <a:t>LESO</a:t>
                      </a:r>
                    </a:p>
                  </a:txBody>
                  <a:tcPr marL="9525" marR="9525" marT="9528" marB="0" anchor="b">
                    <a:noFill/>
                  </a:tcPr>
                </a:tc>
                <a:tc>
                  <a:txBody>
                    <a:bodyPr/>
                    <a:lstStyle/>
                    <a:p>
                      <a:pPr algn="ctr" fontAlgn="b"/>
                      <a:r>
                        <a:rPr lang="en-US" sz="1400" b="0" i="0" u="none" strike="noStrike" dirty="0">
                          <a:solidFill>
                            <a:schemeClr val="tx1"/>
                          </a:solidFill>
                          <a:effectLst/>
                          <a:latin typeface="Arial" panose="020B0604020202020204" pitchFamily="34" charset="0"/>
                          <a:cs typeface="Arial" panose="020B0604020202020204" pitchFamily="34" charset="0"/>
                        </a:rPr>
                        <a:t>57</a:t>
                      </a:r>
                    </a:p>
                  </a:txBody>
                  <a:tcPr marL="9525" marR="9525" marT="9525" marB="0" anchor="b">
                    <a:noFill/>
                  </a:tcPr>
                </a:tc>
                <a:tc>
                  <a:txBody>
                    <a:bodyPr/>
                    <a:lstStyle/>
                    <a:p>
                      <a:pPr algn="ctr" fontAlgn="b"/>
                      <a:r>
                        <a:rPr lang="en-US" sz="1400" b="1" i="0" u="none" strike="noStrike" dirty="0">
                          <a:solidFill>
                            <a:schemeClr val="tx1"/>
                          </a:solidFill>
                          <a:effectLst/>
                          <a:latin typeface="Arial" panose="020B0604020202020204" pitchFamily="34" charset="0"/>
                          <a:cs typeface="Arial" panose="020B0604020202020204" pitchFamily="34" charset="0"/>
                        </a:rPr>
                        <a:t>45.6%</a:t>
                      </a:r>
                    </a:p>
                  </a:txBody>
                  <a:tcPr marL="7620" marR="7620" marT="7620" marB="0" anchor="b">
                    <a:solidFill>
                      <a:srgbClr val="00B050"/>
                    </a:solidFill>
                  </a:tcPr>
                </a:tc>
                <a:tc>
                  <a:txBody>
                    <a:bodyPr/>
                    <a:lstStyle/>
                    <a:p>
                      <a:pPr algn="ctr" fontAlgn="b"/>
                      <a:r>
                        <a:rPr lang="en-US" sz="1400" b="1" i="0" u="none" strike="noStrike" dirty="0">
                          <a:solidFill>
                            <a:schemeClr val="tx1"/>
                          </a:solidFill>
                          <a:effectLst/>
                          <a:latin typeface="Arial" panose="020B0604020202020204" pitchFamily="34" charset="0"/>
                          <a:cs typeface="Arial" panose="020B0604020202020204" pitchFamily="34" charset="0"/>
                        </a:rPr>
                        <a:t>100%</a:t>
                      </a:r>
                    </a:p>
                  </a:txBody>
                  <a:tcPr marL="7620" marR="7620" marT="7620" marB="0" anchor="b">
                    <a:solidFill>
                      <a:srgbClr val="00B050"/>
                    </a:solidFill>
                  </a:tcPr>
                </a:tc>
                <a:tc>
                  <a:txBody>
                    <a:bodyPr/>
                    <a:lstStyle/>
                    <a:p>
                      <a:pPr algn="ctr" fontAlgn="b"/>
                      <a:r>
                        <a:rPr lang="en-US" sz="1400" b="0" i="0" u="none" strike="noStrike" dirty="0">
                          <a:solidFill>
                            <a:schemeClr val="tx1"/>
                          </a:solidFill>
                          <a:effectLst/>
                          <a:latin typeface="Arial" panose="020B0604020202020204" pitchFamily="34" charset="0"/>
                          <a:cs typeface="Arial" panose="020B0604020202020204" pitchFamily="34" charset="0"/>
                        </a:rPr>
                        <a:t>47</a:t>
                      </a:r>
                    </a:p>
                  </a:txBody>
                  <a:tcPr marL="7620" marR="7620" marT="7620" marB="0" anchor="b">
                    <a:noFill/>
                  </a:tcPr>
                </a:tc>
                <a:tc>
                  <a:txBody>
                    <a:bodyPr/>
                    <a:lstStyle/>
                    <a:p>
                      <a:pPr algn="ctr" fontAlgn="b"/>
                      <a:r>
                        <a:rPr lang="en-US" sz="1400" b="1" i="0" u="none" strike="noStrike" dirty="0">
                          <a:solidFill>
                            <a:schemeClr val="tx1"/>
                          </a:solidFill>
                          <a:effectLst/>
                          <a:latin typeface="Arial" panose="020B0604020202020204" pitchFamily="34" charset="0"/>
                          <a:cs typeface="Arial" panose="020B0604020202020204" pitchFamily="34" charset="0"/>
                        </a:rPr>
                        <a:t>93.6%</a:t>
                      </a:r>
                    </a:p>
                  </a:txBody>
                  <a:tcPr marL="7620" marR="7620" marT="7620" marB="0" anchor="b">
                    <a:solidFill>
                      <a:srgbClr val="00B050"/>
                    </a:solidFill>
                  </a:tcPr>
                </a:tc>
                <a:tc>
                  <a:txBody>
                    <a:bodyPr/>
                    <a:lstStyle/>
                    <a:p>
                      <a:pPr algn="ctr" fontAlgn="b"/>
                      <a:r>
                        <a:rPr lang="en-US" sz="1400" b="1" i="0" u="none" strike="noStrike" dirty="0">
                          <a:solidFill>
                            <a:schemeClr val="tx1"/>
                          </a:solidFill>
                          <a:effectLst/>
                          <a:latin typeface="Arial" panose="020B0604020202020204" pitchFamily="34" charset="0"/>
                          <a:cs typeface="Arial" panose="020B0604020202020204" pitchFamily="34" charset="0"/>
                        </a:rPr>
                        <a:t>100%</a:t>
                      </a:r>
                    </a:p>
                  </a:txBody>
                  <a:tcPr marL="7620" marR="7620" marT="7620" marB="0" anchor="b">
                    <a:solidFill>
                      <a:srgbClr val="00B050"/>
                    </a:solidFill>
                  </a:tcPr>
                </a:tc>
                <a:tc>
                  <a:txBody>
                    <a:bodyPr/>
                    <a:lstStyle/>
                    <a:p>
                      <a:pPr algn="ctr" fontAlgn="b"/>
                      <a:r>
                        <a:rPr lang="en-US" sz="1400" b="0" i="0" u="none" strike="noStrike" dirty="0">
                          <a:solidFill>
                            <a:schemeClr val="tx1"/>
                          </a:solidFill>
                          <a:effectLst/>
                          <a:latin typeface="Arial" panose="020B0604020202020204" pitchFamily="34" charset="0"/>
                          <a:cs typeface="Arial" panose="020B0604020202020204" pitchFamily="34" charset="0"/>
                        </a:rPr>
                        <a:t>142</a:t>
                      </a:r>
                    </a:p>
                  </a:txBody>
                  <a:tcPr marL="7620" marR="7620" marT="7620" marB="0" anchor="b">
                    <a:noFill/>
                  </a:tcPr>
                </a:tc>
                <a:tc>
                  <a:txBody>
                    <a:bodyPr/>
                    <a:lstStyle/>
                    <a:p>
                      <a:pPr algn="ctr" fontAlgn="b"/>
                      <a:r>
                        <a:rPr lang="en-US" sz="1400" b="1" i="0" u="none" strike="noStrike" dirty="0">
                          <a:solidFill>
                            <a:schemeClr val="tx1"/>
                          </a:solidFill>
                          <a:effectLst/>
                          <a:latin typeface="Arial" panose="020B0604020202020204" pitchFamily="34" charset="0"/>
                          <a:cs typeface="Arial" panose="020B0604020202020204" pitchFamily="34" charset="0"/>
                        </a:rPr>
                        <a:t>86.6%</a:t>
                      </a:r>
                    </a:p>
                  </a:txBody>
                  <a:tcPr marL="7620" marR="7620" marT="7620" marB="0" anchor="b">
                    <a:solidFill>
                      <a:srgbClr val="00B050"/>
                    </a:solidFill>
                  </a:tcPr>
                </a:tc>
                <a:tc>
                  <a:txBody>
                    <a:bodyPr/>
                    <a:lstStyle/>
                    <a:p>
                      <a:pPr algn="ctr" fontAlgn="b"/>
                      <a:r>
                        <a:rPr lang="en-US" sz="1400" b="1" i="0" u="none" strike="noStrike" dirty="0">
                          <a:solidFill>
                            <a:schemeClr val="tx1"/>
                          </a:solidFill>
                          <a:effectLst/>
                          <a:latin typeface="Arial" panose="020B0604020202020204" pitchFamily="34" charset="0"/>
                          <a:cs typeface="Arial" panose="020B0604020202020204" pitchFamily="34" charset="0"/>
                        </a:rPr>
                        <a:t>97.5%</a:t>
                      </a:r>
                    </a:p>
                  </a:txBody>
                  <a:tcPr marL="7620" marR="7620" marT="7620" marB="0" anchor="b">
                    <a:solidFill>
                      <a:srgbClr val="00B050"/>
                    </a:solidFill>
                  </a:tcPr>
                </a:tc>
                <a:tc>
                  <a:txBody>
                    <a:bodyPr/>
                    <a:lstStyle/>
                    <a:p>
                      <a:pPr algn="ctr" fontAlgn="b"/>
                      <a:r>
                        <a:rPr lang="en-US" sz="1400" b="0" i="0" u="none" strike="noStrike" dirty="0">
                          <a:solidFill>
                            <a:schemeClr val="tx1"/>
                          </a:solidFill>
                          <a:effectLst/>
                          <a:latin typeface="Arial" panose="020B0604020202020204" pitchFamily="34" charset="0"/>
                          <a:cs typeface="Arial" panose="020B0604020202020204" pitchFamily="34" charset="0"/>
                        </a:rPr>
                        <a:t>246</a:t>
                      </a:r>
                    </a:p>
                  </a:txBody>
                  <a:tcPr marL="7620" marR="7620" marT="7620" marB="0" anchor="b">
                    <a:noFill/>
                  </a:tcPr>
                </a:tc>
                <a:tc>
                  <a:txBody>
                    <a:bodyPr/>
                    <a:lstStyle/>
                    <a:p>
                      <a:pPr algn="ctr" fontAlgn="b"/>
                      <a:r>
                        <a:rPr lang="en-US" sz="1400" b="1" i="0" u="none" strike="noStrike" dirty="0">
                          <a:solidFill>
                            <a:schemeClr val="tx1"/>
                          </a:solidFill>
                          <a:effectLst/>
                          <a:latin typeface="Arial" panose="020B0604020202020204" pitchFamily="34" charset="0"/>
                          <a:cs typeface="Arial" panose="020B0604020202020204" pitchFamily="34" charset="0"/>
                        </a:rPr>
                        <a:t>78.4%</a:t>
                      </a:r>
                    </a:p>
                  </a:txBody>
                  <a:tcPr marL="7620" marR="7620" marT="7620" marB="0" anchor="b">
                    <a:solidFill>
                      <a:srgbClr val="00B050"/>
                    </a:solidFill>
                  </a:tcPr>
                </a:tc>
                <a:tc>
                  <a:txBody>
                    <a:bodyPr/>
                    <a:lstStyle/>
                    <a:p>
                      <a:pPr algn="ctr" fontAlgn="b"/>
                      <a:r>
                        <a:rPr lang="en-US" sz="1400" b="1" i="0" u="none" strike="noStrike" dirty="0">
                          <a:solidFill>
                            <a:schemeClr val="tx1"/>
                          </a:solidFill>
                          <a:effectLst/>
                          <a:latin typeface="Arial" panose="020B0604020202020204" pitchFamily="34" charset="0"/>
                          <a:cs typeface="Arial" panose="020B0604020202020204" pitchFamily="34" charset="0"/>
                        </a:rPr>
                        <a:t>98.4%</a:t>
                      </a:r>
                    </a:p>
                  </a:txBody>
                  <a:tcPr marL="7620" marR="7620" marT="7620" marB="0" anchor="b">
                    <a:solidFill>
                      <a:srgbClr val="00B050"/>
                    </a:solidFill>
                  </a:tcPr>
                </a:tc>
                <a:extLst>
                  <a:ext uri="{0D108BD9-81ED-4DB2-BD59-A6C34878D82A}">
                    <a16:rowId xmlns:a16="http://schemas.microsoft.com/office/drawing/2014/main" val="10003"/>
                  </a:ext>
                </a:extLst>
              </a:tr>
              <a:tr h="490186">
                <a:tc>
                  <a:txBody>
                    <a:bodyPr/>
                    <a:lstStyle/>
                    <a:p>
                      <a:pPr algn="ctr" fontAlgn="b"/>
                      <a:r>
                        <a:rPr lang="en-US" sz="1400" b="1" i="0" u="none" strike="noStrike" baseline="0" dirty="0">
                          <a:solidFill>
                            <a:srgbClr val="000000"/>
                          </a:solidFill>
                          <a:effectLst/>
                          <a:latin typeface="Arial" panose="020B0604020202020204" pitchFamily="34" charset="0"/>
                          <a:cs typeface="Arial" panose="020B0604020202020204" pitchFamily="34" charset="0"/>
                        </a:rPr>
                        <a:t>Turn-in/Receiving</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8" marB="0" anchor="b">
                    <a:noFill/>
                  </a:tcPr>
                </a:tc>
                <a:tc>
                  <a:txBody>
                    <a:bodyPr/>
                    <a:lstStyle/>
                    <a:p>
                      <a:pPr algn="ctr" fontAlgn="b"/>
                      <a:r>
                        <a:rPr lang="en-US" sz="1400" b="0" i="0" u="none" strike="noStrike" dirty="0">
                          <a:solidFill>
                            <a:schemeClr val="tx1"/>
                          </a:solidFill>
                          <a:effectLst/>
                          <a:latin typeface="Arial" panose="020B0604020202020204" pitchFamily="34" charset="0"/>
                          <a:cs typeface="Arial" panose="020B0604020202020204" pitchFamily="34" charset="0"/>
                        </a:rPr>
                        <a:t>601</a:t>
                      </a:r>
                    </a:p>
                  </a:txBody>
                  <a:tcPr marL="9525" marR="9525" marT="9525" marB="0" anchor="b">
                    <a:noFill/>
                  </a:tcPr>
                </a:tc>
                <a:tc>
                  <a:txBody>
                    <a:bodyPr/>
                    <a:lstStyle/>
                    <a:p>
                      <a:pPr algn="ctr" fontAlgn="b"/>
                      <a:r>
                        <a:rPr lang="en-US" sz="1400" b="1" i="0" u="none" strike="noStrike" dirty="0">
                          <a:solidFill>
                            <a:schemeClr val="tx1"/>
                          </a:solidFill>
                          <a:effectLst/>
                          <a:latin typeface="Arial" panose="020B0604020202020204" pitchFamily="34" charset="0"/>
                          <a:cs typeface="Arial" panose="020B0604020202020204" pitchFamily="34" charset="0"/>
                        </a:rPr>
                        <a:t>15.9%</a:t>
                      </a:r>
                    </a:p>
                  </a:txBody>
                  <a:tcPr marL="7620" marR="7620" marT="7620" marB="0" anchor="b">
                    <a:solidFill>
                      <a:srgbClr val="FFFF00"/>
                    </a:solidFill>
                  </a:tcPr>
                </a:tc>
                <a:tc>
                  <a:txBody>
                    <a:bodyPr/>
                    <a:lstStyle/>
                    <a:p>
                      <a:pPr algn="ctr" fontAlgn="b"/>
                      <a:r>
                        <a:rPr lang="en-US" sz="1400" b="1" i="0" u="none" strike="noStrike" dirty="0">
                          <a:solidFill>
                            <a:schemeClr val="tx1"/>
                          </a:solidFill>
                          <a:effectLst/>
                          <a:latin typeface="Arial" panose="020B0604020202020204" pitchFamily="34" charset="0"/>
                          <a:cs typeface="Arial" panose="020B0604020202020204" pitchFamily="34" charset="0"/>
                        </a:rPr>
                        <a:t>94.7%</a:t>
                      </a:r>
                    </a:p>
                  </a:txBody>
                  <a:tcPr marL="7620" marR="7620" marT="7620" marB="0" anchor="b">
                    <a:solidFill>
                      <a:srgbClr val="00B050"/>
                    </a:solidFill>
                  </a:tcPr>
                </a:tc>
                <a:tc>
                  <a:txBody>
                    <a:bodyPr/>
                    <a:lstStyle/>
                    <a:p>
                      <a:pPr algn="ctr" fontAlgn="b"/>
                      <a:r>
                        <a:rPr lang="en-US" sz="1400" b="0" i="0" u="none" strike="noStrike" dirty="0">
                          <a:solidFill>
                            <a:schemeClr val="tx1"/>
                          </a:solidFill>
                          <a:effectLst/>
                          <a:latin typeface="Arial" panose="020B0604020202020204" pitchFamily="34" charset="0"/>
                          <a:cs typeface="Arial" panose="020B0604020202020204" pitchFamily="34" charset="0"/>
                        </a:rPr>
                        <a:t>588</a:t>
                      </a:r>
                    </a:p>
                  </a:txBody>
                  <a:tcPr marL="7620" marR="7620" marT="7620" marB="0" anchor="b">
                    <a:noFill/>
                  </a:tcPr>
                </a:tc>
                <a:tc>
                  <a:txBody>
                    <a:bodyPr/>
                    <a:lstStyle/>
                    <a:p>
                      <a:pPr algn="ctr" fontAlgn="b"/>
                      <a:r>
                        <a:rPr lang="en-US" sz="1400" b="1" i="0" u="none" strike="noStrike" dirty="0">
                          <a:solidFill>
                            <a:schemeClr val="tx1"/>
                          </a:solidFill>
                          <a:effectLst/>
                          <a:latin typeface="Arial" panose="020B0604020202020204" pitchFamily="34" charset="0"/>
                          <a:cs typeface="Arial" panose="020B0604020202020204" pitchFamily="34" charset="0"/>
                        </a:rPr>
                        <a:t>18.7%</a:t>
                      </a:r>
                    </a:p>
                  </a:txBody>
                  <a:tcPr marL="7620" marR="7620" marT="7620" marB="0" anchor="b">
                    <a:solidFill>
                      <a:srgbClr val="00B050"/>
                    </a:solidFill>
                  </a:tcPr>
                </a:tc>
                <a:tc>
                  <a:txBody>
                    <a:bodyPr/>
                    <a:lstStyle/>
                    <a:p>
                      <a:pPr algn="ctr" fontAlgn="b"/>
                      <a:r>
                        <a:rPr lang="en-US" sz="1400" b="1" i="0" u="none" strike="noStrike" dirty="0">
                          <a:solidFill>
                            <a:schemeClr val="tx1"/>
                          </a:solidFill>
                          <a:effectLst/>
                          <a:latin typeface="Arial" panose="020B0604020202020204" pitchFamily="34" charset="0"/>
                          <a:cs typeface="Arial" panose="020B0604020202020204" pitchFamily="34" charset="0"/>
                        </a:rPr>
                        <a:t>95.4%</a:t>
                      </a:r>
                    </a:p>
                  </a:txBody>
                  <a:tcPr marL="7620" marR="7620" marT="7620" marB="0" anchor="b">
                    <a:solidFill>
                      <a:srgbClr val="00B050"/>
                    </a:solidFill>
                  </a:tcPr>
                </a:tc>
                <a:tc>
                  <a:txBody>
                    <a:bodyPr/>
                    <a:lstStyle/>
                    <a:p>
                      <a:pPr algn="ctr" fontAlgn="b"/>
                      <a:r>
                        <a:rPr lang="en-US" sz="1400" b="0" i="0" u="none" strike="noStrike" dirty="0">
                          <a:solidFill>
                            <a:schemeClr val="tx1"/>
                          </a:solidFill>
                          <a:effectLst/>
                          <a:latin typeface="Arial" panose="020B0604020202020204" pitchFamily="34" charset="0"/>
                          <a:cs typeface="Arial" panose="020B0604020202020204" pitchFamily="34" charset="0"/>
                        </a:rPr>
                        <a:t>560</a:t>
                      </a:r>
                    </a:p>
                  </a:txBody>
                  <a:tcPr marL="7620" marR="7620" marT="7620" marB="0" anchor="b">
                    <a:noFill/>
                  </a:tcPr>
                </a:tc>
                <a:tc>
                  <a:txBody>
                    <a:bodyPr/>
                    <a:lstStyle/>
                    <a:p>
                      <a:pPr algn="ctr" fontAlgn="b"/>
                      <a:r>
                        <a:rPr lang="en-US" sz="1400" b="1" i="0" u="none" strike="noStrike" dirty="0">
                          <a:solidFill>
                            <a:schemeClr val="tx1"/>
                          </a:solidFill>
                          <a:effectLst/>
                          <a:latin typeface="Arial" panose="020B0604020202020204" pitchFamily="34" charset="0"/>
                          <a:cs typeface="Arial" panose="020B0604020202020204" pitchFamily="34" charset="0"/>
                        </a:rPr>
                        <a:t>26.4%</a:t>
                      </a:r>
                    </a:p>
                  </a:txBody>
                  <a:tcPr marL="7620" marR="7620" marT="7620" marB="0" anchor="b">
                    <a:solidFill>
                      <a:srgbClr val="00B050"/>
                    </a:solidFill>
                  </a:tcPr>
                </a:tc>
                <a:tc>
                  <a:txBody>
                    <a:bodyPr/>
                    <a:lstStyle/>
                    <a:p>
                      <a:pPr algn="ctr" fontAlgn="b"/>
                      <a:r>
                        <a:rPr lang="en-US" sz="1400" b="1" i="0" u="none" strike="noStrike" dirty="0">
                          <a:solidFill>
                            <a:schemeClr val="tx1"/>
                          </a:solidFill>
                          <a:effectLst/>
                          <a:latin typeface="Arial" panose="020B0604020202020204" pitchFamily="34" charset="0"/>
                          <a:cs typeface="Arial" panose="020B0604020202020204" pitchFamily="34" charset="0"/>
                        </a:rPr>
                        <a:t>96.1%</a:t>
                      </a:r>
                    </a:p>
                  </a:txBody>
                  <a:tcPr marL="7620" marR="7620" marT="7620" marB="0" anchor="b">
                    <a:solidFill>
                      <a:srgbClr val="00B050"/>
                    </a:solidFill>
                  </a:tcPr>
                </a:tc>
                <a:tc>
                  <a:txBody>
                    <a:bodyPr/>
                    <a:lstStyle/>
                    <a:p>
                      <a:pPr algn="ctr" fontAlgn="b"/>
                      <a:r>
                        <a:rPr lang="en-US" sz="1400" b="0" i="0" u="none" strike="noStrike" dirty="0">
                          <a:solidFill>
                            <a:schemeClr val="tx1"/>
                          </a:solidFill>
                          <a:effectLst/>
                          <a:latin typeface="Arial" panose="020B0604020202020204" pitchFamily="34" charset="0"/>
                          <a:cs typeface="Arial" panose="020B0604020202020204" pitchFamily="34" charset="0"/>
                        </a:rPr>
                        <a:t>1763</a:t>
                      </a:r>
                    </a:p>
                  </a:txBody>
                  <a:tcPr marL="7620" marR="7620" marT="7620" marB="0" anchor="b">
                    <a:noFill/>
                  </a:tcPr>
                </a:tc>
                <a:tc>
                  <a:txBody>
                    <a:bodyPr/>
                    <a:lstStyle/>
                    <a:p>
                      <a:pPr algn="ctr" fontAlgn="b"/>
                      <a:r>
                        <a:rPr lang="en-US" sz="1400" b="1" i="0" u="none" strike="noStrike" dirty="0">
                          <a:solidFill>
                            <a:schemeClr val="tx1"/>
                          </a:solidFill>
                          <a:effectLst/>
                          <a:latin typeface="Arial" panose="020B0604020202020204" pitchFamily="34" charset="0"/>
                          <a:cs typeface="Arial" panose="020B0604020202020204" pitchFamily="34" charset="0"/>
                        </a:rPr>
                        <a:t>20.0%</a:t>
                      </a:r>
                    </a:p>
                  </a:txBody>
                  <a:tcPr marL="7620" marR="7620" marT="7620" marB="0" anchor="b">
                    <a:solidFill>
                      <a:srgbClr val="00B050"/>
                    </a:solidFill>
                  </a:tcPr>
                </a:tc>
                <a:tc>
                  <a:txBody>
                    <a:bodyPr/>
                    <a:lstStyle/>
                    <a:p>
                      <a:pPr algn="ctr" fontAlgn="b"/>
                      <a:r>
                        <a:rPr lang="en-US" sz="1400" b="1" i="0" u="none" strike="noStrike" dirty="0">
                          <a:solidFill>
                            <a:schemeClr val="tx1"/>
                          </a:solidFill>
                          <a:effectLst/>
                          <a:latin typeface="Arial" panose="020B0604020202020204" pitchFamily="34" charset="0"/>
                          <a:cs typeface="Arial" panose="020B0604020202020204" pitchFamily="34" charset="0"/>
                        </a:rPr>
                        <a:t>95.7%</a:t>
                      </a:r>
                    </a:p>
                  </a:txBody>
                  <a:tcPr marL="7620" marR="7620" marT="7620" marB="0" anchor="b">
                    <a:solidFill>
                      <a:srgbClr val="00B050"/>
                    </a:solidFill>
                  </a:tcPr>
                </a:tc>
                <a:extLst>
                  <a:ext uri="{0D108BD9-81ED-4DB2-BD59-A6C34878D82A}">
                    <a16:rowId xmlns:a16="http://schemas.microsoft.com/office/drawing/2014/main" val="431319114"/>
                  </a:ext>
                </a:extLst>
              </a:tr>
              <a:tr h="490186">
                <a:tc>
                  <a:txBody>
                    <a:bodyPr/>
                    <a:lstStyle/>
                    <a:p>
                      <a:pPr algn="ctr" fontAlgn="b"/>
                      <a:r>
                        <a:rPr lang="en-US" sz="1400" b="1" i="0" u="none" strike="noStrike" dirty="0">
                          <a:solidFill>
                            <a:srgbClr val="000000"/>
                          </a:solidFill>
                          <a:effectLst/>
                          <a:latin typeface="Arial" panose="020B0604020202020204" pitchFamily="34" charset="0"/>
                          <a:cs typeface="Arial" panose="020B0604020202020204" pitchFamily="34" charset="0"/>
                        </a:rPr>
                        <a:t>Transportation</a:t>
                      </a:r>
                    </a:p>
                  </a:txBody>
                  <a:tcPr marL="9525" marR="9525" marT="9528" marB="0" anchor="b">
                    <a:noFill/>
                  </a:tcPr>
                </a:tc>
                <a:tc>
                  <a:txBody>
                    <a:bodyPr/>
                    <a:lstStyle/>
                    <a:p>
                      <a:pPr algn="ctr" fontAlgn="b"/>
                      <a:r>
                        <a:rPr lang="en-US" sz="1400" b="0" i="0" u="none" strike="noStrike" dirty="0">
                          <a:solidFill>
                            <a:schemeClr val="tx1"/>
                          </a:solidFill>
                          <a:effectLst/>
                          <a:latin typeface="Arial" panose="020B0604020202020204" pitchFamily="34" charset="0"/>
                          <a:cs typeface="Arial" panose="020B0604020202020204" pitchFamily="34" charset="0"/>
                        </a:rPr>
                        <a:t>346</a:t>
                      </a:r>
                    </a:p>
                  </a:txBody>
                  <a:tcPr marL="9525" marR="9525" marT="9525" marB="0" anchor="b">
                    <a:noFill/>
                  </a:tcPr>
                </a:tc>
                <a:tc>
                  <a:txBody>
                    <a:bodyPr/>
                    <a:lstStyle/>
                    <a:p>
                      <a:pPr algn="ctr" fontAlgn="b"/>
                      <a:r>
                        <a:rPr lang="en-US" sz="1400" b="1" i="0" u="none" strike="noStrike" dirty="0">
                          <a:solidFill>
                            <a:schemeClr val="tx1"/>
                          </a:solidFill>
                          <a:effectLst/>
                          <a:latin typeface="Arial" panose="020B0604020202020204" pitchFamily="34" charset="0"/>
                          <a:cs typeface="Arial" panose="020B0604020202020204" pitchFamily="34" charset="0"/>
                        </a:rPr>
                        <a:t>18.7%</a:t>
                      </a:r>
                    </a:p>
                  </a:txBody>
                  <a:tcPr marL="7620" marR="7620" marT="7620" marB="0" anchor="b">
                    <a:solidFill>
                      <a:srgbClr val="00B050"/>
                    </a:solidFill>
                  </a:tcPr>
                </a:tc>
                <a:tc>
                  <a:txBody>
                    <a:bodyPr/>
                    <a:lstStyle/>
                    <a:p>
                      <a:pPr algn="ctr" fontAlgn="b"/>
                      <a:r>
                        <a:rPr lang="en-US" sz="1400" b="1" i="0" u="none" strike="noStrike" dirty="0">
                          <a:solidFill>
                            <a:schemeClr val="tx1"/>
                          </a:solidFill>
                          <a:effectLst/>
                          <a:latin typeface="Arial" panose="020B0604020202020204" pitchFamily="34" charset="0"/>
                          <a:cs typeface="Arial" panose="020B0604020202020204" pitchFamily="34" charset="0"/>
                        </a:rPr>
                        <a:t>95.3%</a:t>
                      </a:r>
                    </a:p>
                  </a:txBody>
                  <a:tcPr marL="7620" marR="7620" marT="7620" marB="0" anchor="b">
                    <a:solidFill>
                      <a:srgbClr val="00B050"/>
                    </a:solidFill>
                  </a:tcPr>
                </a:tc>
                <a:tc>
                  <a:txBody>
                    <a:bodyPr/>
                    <a:lstStyle/>
                    <a:p>
                      <a:pPr algn="ctr" fontAlgn="b"/>
                      <a:r>
                        <a:rPr lang="en-US" sz="1400" b="0" i="0" u="none" strike="noStrike" dirty="0">
                          <a:solidFill>
                            <a:schemeClr val="tx1"/>
                          </a:solidFill>
                          <a:effectLst/>
                          <a:latin typeface="Arial" panose="020B0604020202020204" pitchFamily="34" charset="0"/>
                          <a:cs typeface="Arial" panose="020B0604020202020204" pitchFamily="34" charset="0"/>
                        </a:rPr>
                        <a:t>345</a:t>
                      </a:r>
                    </a:p>
                  </a:txBody>
                  <a:tcPr marL="7620" marR="7620" marT="7620" marB="0" anchor="b">
                    <a:noFill/>
                  </a:tcPr>
                </a:tc>
                <a:tc>
                  <a:txBody>
                    <a:bodyPr/>
                    <a:lstStyle/>
                    <a:p>
                      <a:pPr algn="ctr" fontAlgn="b"/>
                      <a:r>
                        <a:rPr lang="en-US" sz="1400" b="1" i="0" u="none" strike="noStrike" baseline="0" dirty="0">
                          <a:solidFill>
                            <a:schemeClr val="tx1"/>
                          </a:solidFill>
                          <a:effectLst/>
                          <a:latin typeface="Arial" panose="020B0604020202020204" pitchFamily="34" charset="0"/>
                          <a:cs typeface="Arial" panose="020B0604020202020204" pitchFamily="34" charset="0"/>
                        </a:rPr>
                        <a:t>15%</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b">
                    <a:solidFill>
                      <a:srgbClr val="FFFF00"/>
                    </a:solidFill>
                  </a:tcPr>
                </a:tc>
                <a:tc>
                  <a:txBody>
                    <a:bodyPr/>
                    <a:lstStyle/>
                    <a:p>
                      <a:pPr algn="ctr" fontAlgn="b"/>
                      <a:r>
                        <a:rPr lang="en-US" sz="1400" b="1" i="0" u="none" strike="noStrike" dirty="0">
                          <a:solidFill>
                            <a:schemeClr val="tx1"/>
                          </a:solidFill>
                          <a:effectLst/>
                          <a:latin typeface="Arial" panose="020B0604020202020204" pitchFamily="34" charset="0"/>
                          <a:cs typeface="Arial" panose="020B0604020202020204" pitchFamily="34" charset="0"/>
                        </a:rPr>
                        <a:t>98%</a:t>
                      </a:r>
                    </a:p>
                  </a:txBody>
                  <a:tcPr marL="7620" marR="7620" marT="7620" marB="0" anchor="b">
                    <a:solidFill>
                      <a:srgbClr val="00B050"/>
                    </a:solidFill>
                  </a:tcPr>
                </a:tc>
                <a:tc>
                  <a:txBody>
                    <a:bodyPr/>
                    <a:lstStyle/>
                    <a:p>
                      <a:pPr algn="ctr" fontAlgn="b"/>
                      <a:r>
                        <a:rPr lang="en-US" sz="1400" b="0" i="0" u="none" strike="noStrike" dirty="0">
                          <a:solidFill>
                            <a:schemeClr val="tx1"/>
                          </a:solidFill>
                          <a:effectLst/>
                          <a:latin typeface="Arial" panose="020B0604020202020204" pitchFamily="34" charset="0"/>
                          <a:cs typeface="Arial" panose="020B0604020202020204" pitchFamily="34" charset="0"/>
                        </a:rPr>
                        <a:t>377</a:t>
                      </a:r>
                    </a:p>
                  </a:txBody>
                  <a:tcPr marL="7620" marR="7620" marT="7620" marB="0" anchor="b">
                    <a:noFill/>
                  </a:tcPr>
                </a:tc>
                <a:tc>
                  <a:txBody>
                    <a:bodyPr/>
                    <a:lstStyle/>
                    <a:p>
                      <a:pPr algn="ctr" fontAlgn="b"/>
                      <a:r>
                        <a:rPr lang="en-US" sz="1400" b="1" i="0" u="none" strike="noStrike" dirty="0">
                          <a:solidFill>
                            <a:schemeClr val="tx1"/>
                          </a:solidFill>
                          <a:effectLst/>
                          <a:latin typeface="Arial" panose="020B0604020202020204" pitchFamily="34" charset="0"/>
                          <a:cs typeface="Arial" panose="020B0604020202020204" pitchFamily="34" charset="0"/>
                        </a:rPr>
                        <a:t>24.1%</a:t>
                      </a:r>
                    </a:p>
                  </a:txBody>
                  <a:tcPr marL="7620" marR="7620" marT="7620" marB="0" anchor="b">
                    <a:solidFill>
                      <a:srgbClr val="00B050"/>
                    </a:solidFill>
                  </a:tcPr>
                </a:tc>
                <a:tc>
                  <a:txBody>
                    <a:bodyPr/>
                    <a:lstStyle/>
                    <a:p>
                      <a:pPr algn="ctr" fontAlgn="b"/>
                      <a:r>
                        <a:rPr lang="en-US" sz="1400" b="1" i="0" u="none" strike="noStrike" dirty="0">
                          <a:solidFill>
                            <a:schemeClr val="tx1"/>
                          </a:solidFill>
                          <a:effectLst/>
                          <a:latin typeface="Arial" panose="020B0604020202020204" pitchFamily="34" charset="0"/>
                          <a:cs typeface="Arial" panose="020B0604020202020204" pitchFamily="34" charset="0"/>
                        </a:rPr>
                        <a:t>96.6%</a:t>
                      </a:r>
                    </a:p>
                  </a:txBody>
                  <a:tcPr marL="7620" marR="7620" marT="7620" marB="0" anchor="b">
                    <a:solidFill>
                      <a:srgbClr val="00B050"/>
                    </a:solidFill>
                  </a:tcPr>
                </a:tc>
                <a:tc>
                  <a:txBody>
                    <a:bodyPr/>
                    <a:lstStyle/>
                    <a:p>
                      <a:pPr algn="ctr" fontAlgn="b"/>
                      <a:r>
                        <a:rPr lang="en-US" sz="1400" b="0" i="0" u="none" strike="noStrike" dirty="0">
                          <a:solidFill>
                            <a:schemeClr val="tx1"/>
                          </a:solidFill>
                          <a:effectLst/>
                          <a:latin typeface="Arial" panose="020B0604020202020204" pitchFamily="34" charset="0"/>
                          <a:cs typeface="Arial" panose="020B0604020202020204" pitchFamily="34" charset="0"/>
                        </a:rPr>
                        <a:t>1072</a:t>
                      </a:r>
                    </a:p>
                  </a:txBody>
                  <a:tcPr marL="7620" marR="7620" marT="7620" marB="0" anchor="b">
                    <a:noFill/>
                  </a:tcPr>
                </a:tc>
                <a:tc>
                  <a:txBody>
                    <a:bodyPr/>
                    <a:lstStyle/>
                    <a:p>
                      <a:pPr algn="ctr" fontAlgn="b"/>
                      <a:r>
                        <a:rPr lang="en-US" sz="1400" b="1" i="0" u="none" strike="noStrike" dirty="0">
                          <a:solidFill>
                            <a:schemeClr val="tx1"/>
                          </a:solidFill>
                          <a:effectLst/>
                          <a:latin typeface="Arial" panose="020B0604020202020204" pitchFamily="34" charset="0"/>
                          <a:cs typeface="Arial" panose="020B0604020202020204" pitchFamily="34" charset="0"/>
                        </a:rPr>
                        <a:t>19.4%</a:t>
                      </a:r>
                    </a:p>
                  </a:txBody>
                  <a:tcPr marL="7620" marR="7620" marT="7620" marB="0" anchor="b">
                    <a:solidFill>
                      <a:srgbClr val="00B050"/>
                    </a:solidFill>
                  </a:tcPr>
                </a:tc>
                <a:tc>
                  <a:txBody>
                    <a:bodyPr/>
                    <a:lstStyle/>
                    <a:p>
                      <a:pPr algn="ctr" fontAlgn="b"/>
                      <a:r>
                        <a:rPr lang="en-US" sz="1400" b="1" i="0" u="none" strike="noStrike" dirty="0">
                          <a:solidFill>
                            <a:schemeClr val="tx1"/>
                          </a:solidFill>
                          <a:effectLst/>
                          <a:latin typeface="Arial" panose="020B0604020202020204" pitchFamily="34" charset="0"/>
                          <a:cs typeface="Arial" panose="020B0604020202020204" pitchFamily="34" charset="0"/>
                        </a:rPr>
                        <a:t>96.6%</a:t>
                      </a:r>
                    </a:p>
                  </a:txBody>
                  <a:tcPr marL="7620" marR="7620" marT="7620" marB="0" anchor="b">
                    <a:solidFill>
                      <a:srgbClr val="00B050"/>
                    </a:solidFill>
                  </a:tcPr>
                </a:tc>
                <a:extLst>
                  <a:ext uri="{0D108BD9-81ED-4DB2-BD59-A6C34878D82A}">
                    <a16:rowId xmlns:a16="http://schemas.microsoft.com/office/drawing/2014/main" val="2926080547"/>
                  </a:ext>
                </a:extLst>
              </a:tr>
              <a:tr h="490186">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1" i="0" u="none" strike="noStrike" dirty="0">
                          <a:solidFill>
                            <a:srgbClr val="000000"/>
                          </a:solidFill>
                          <a:effectLst/>
                          <a:latin typeface="Arial" panose="020B0604020202020204" pitchFamily="34" charset="0"/>
                          <a:cs typeface="Arial" panose="020B0604020202020204" pitchFamily="34" charset="0"/>
                        </a:rPr>
                        <a:t>Hazardous</a:t>
                      </a:r>
                      <a:r>
                        <a:rPr lang="en-US" sz="1400" b="1" i="0" u="none" strike="noStrike" baseline="0" dirty="0">
                          <a:solidFill>
                            <a:srgbClr val="000000"/>
                          </a:solidFill>
                          <a:effectLst/>
                          <a:latin typeface="Arial" panose="020B0604020202020204" pitchFamily="34" charset="0"/>
                          <a:cs typeface="Arial" panose="020B0604020202020204" pitchFamily="34" charset="0"/>
                        </a:rPr>
                        <a:t> Waste </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8" marB="0" anchor="b">
                    <a:noFill/>
                  </a:tcPr>
                </a:tc>
                <a:tc>
                  <a:txBody>
                    <a:bodyPr/>
                    <a:lstStyle/>
                    <a:p>
                      <a:pPr algn="ctr" fontAlgn="b"/>
                      <a:r>
                        <a:rPr lang="en-US" sz="1400" b="0" i="0" u="none" strike="noStrike" dirty="0">
                          <a:solidFill>
                            <a:schemeClr val="tx1"/>
                          </a:solidFill>
                          <a:effectLst/>
                          <a:latin typeface="Arial" panose="020B0604020202020204" pitchFamily="34" charset="0"/>
                          <a:cs typeface="Arial" panose="020B0604020202020204" pitchFamily="34" charset="0"/>
                        </a:rPr>
                        <a:t>29</a:t>
                      </a:r>
                    </a:p>
                  </a:txBody>
                  <a:tcPr marL="9525" marR="9525" marT="9525" marB="0" anchor="b">
                    <a:noFill/>
                  </a:tcPr>
                </a:tc>
                <a:tc>
                  <a:txBody>
                    <a:bodyPr/>
                    <a:lstStyle/>
                    <a:p>
                      <a:pPr algn="ctr" fontAlgn="b"/>
                      <a:r>
                        <a:rPr lang="en-US" sz="1400" b="1" i="0" u="none" strike="noStrike" dirty="0">
                          <a:solidFill>
                            <a:schemeClr val="tx1"/>
                          </a:solidFill>
                          <a:effectLst/>
                          <a:latin typeface="Arial" panose="020B0604020202020204" pitchFamily="34" charset="0"/>
                          <a:cs typeface="Arial" panose="020B0604020202020204" pitchFamily="34" charset="0"/>
                        </a:rPr>
                        <a:t>27.5%</a:t>
                      </a:r>
                    </a:p>
                  </a:txBody>
                  <a:tcPr marL="7620" marR="7620" marT="7620" marB="0" anchor="b">
                    <a:solidFill>
                      <a:srgbClr val="00B050"/>
                    </a:solidFill>
                  </a:tcPr>
                </a:tc>
                <a:tc>
                  <a:txBody>
                    <a:bodyPr/>
                    <a:lstStyle/>
                    <a:p>
                      <a:pPr algn="ctr" fontAlgn="b"/>
                      <a:r>
                        <a:rPr lang="en-US" sz="1400" b="1" i="0" u="none" strike="noStrike" dirty="0">
                          <a:solidFill>
                            <a:schemeClr val="tx1"/>
                          </a:solidFill>
                          <a:effectLst/>
                          <a:latin typeface="Arial" panose="020B0604020202020204" pitchFamily="34" charset="0"/>
                          <a:cs typeface="Arial" panose="020B0604020202020204" pitchFamily="34" charset="0"/>
                        </a:rPr>
                        <a:t>87.5%</a:t>
                      </a:r>
                    </a:p>
                  </a:txBody>
                  <a:tcPr marL="7620" marR="7620" marT="7620" marB="0" anchor="b">
                    <a:solidFill>
                      <a:srgbClr val="FFFF00"/>
                    </a:solidFill>
                  </a:tcPr>
                </a:tc>
                <a:tc>
                  <a:txBody>
                    <a:bodyPr/>
                    <a:lstStyle/>
                    <a:p>
                      <a:pPr algn="ctr" fontAlgn="b"/>
                      <a:r>
                        <a:rPr lang="en-US" sz="1400" b="0" i="0" u="none" strike="noStrike" dirty="0">
                          <a:solidFill>
                            <a:schemeClr val="tx1"/>
                          </a:solidFill>
                          <a:effectLst/>
                          <a:latin typeface="Arial" panose="020B0604020202020204" pitchFamily="34" charset="0"/>
                          <a:cs typeface="Arial" panose="020B0604020202020204" pitchFamily="34" charset="0"/>
                        </a:rPr>
                        <a:t>30</a:t>
                      </a:r>
                    </a:p>
                  </a:txBody>
                  <a:tcPr marL="7620" marR="7620" marT="7620" marB="0" anchor="b">
                    <a:noFill/>
                  </a:tcPr>
                </a:tc>
                <a:tc>
                  <a:txBody>
                    <a:bodyPr/>
                    <a:lstStyle/>
                    <a:p>
                      <a:pPr algn="ctr" fontAlgn="b"/>
                      <a:r>
                        <a:rPr lang="en-US" sz="1400" b="1" i="0" u="none" strike="noStrike" dirty="0">
                          <a:solidFill>
                            <a:schemeClr val="tx1"/>
                          </a:solidFill>
                          <a:effectLst/>
                          <a:latin typeface="Arial" panose="020B0604020202020204" pitchFamily="34" charset="0"/>
                          <a:cs typeface="Arial" panose="020B0604020202020204" pitchFamily="34" charset="0"/>
                        </a:rPr>
                        <a:t>20%</a:t>
                      </a:r>
                    </a:p>
                  </a:txBody>
                  <a:tcPr marL="7620" marR="7620" marT="7620" marB="0" anchor="b">
                    <a:solidFill>
                      <a:srgbClr val="00B050"/>
                    </a:solidFill>
                  </a:tcPr>
                </a:tc>
                <a:tc>
                  <a:txBody>
                    <a:bodyPr/>
                    <a:lstStyle/>
                    <a:p>
                      <a:pPr algn="ctr" fontAlgn="b"/>
                      <a:r>
                        <a:rPr lang="en-US" sz="1400" b="1" i="0" u="none" strike="noStrike" dirty="0">
                          <a:solidFill>
                            <a:schemeClr val="tx1"/>
                          </a:solidFill>
                          <a:effectLst/>
                          <a:latin typeface="Arial" panose="020B0604020202020204" pitchFamily="34" charset="0"/>
                          <a:cs typeface="Arial" panose="020B0604020202020204" pitchFamily="34" charset="0"/>
                        </a:rPr>
                        <a:t>100%</a:t>
                      </a:r>
                    </a:p>
                  </a:txBody>
                  <a:tcPr marL="7620" marR="7620" marT="7620" marB="0" anchor="b">
                    <a:solidFill>
                      <a:srgbClr val="00B050"/>
                    </a:solidFill>
                  </a:tcPr>
                </a:tc>
                <a:tc>
                  <a:txBody>
                    <a:bodyPr/>
                    <a:lstStyle/>
                    <a:p>
                      <a:pPr algn="ctr" fontAlgn="b"/>
                      <a:r>
                        <a:rPr lang="en-US" sz="1400" b="0" i="0" u="none" strike="noStrike" dirty="0">
                          <a:solidFill>
                            <a:schemeClr val="tx1"/>
                          </a:solidFill>
                          <a:effectLst/>
                          <a:latin typeface="Arial" panose="020B0604020202020204" pitchFamily="34" charset="0"/>
                          <a:cs typeface="Arial" panose="020B0604020202020204" pitchFamily="34" charset="0"/>
                        </a:rPr>
                        <a:t>71</a:t>
                      </a:r>
                    </a:p>
                  </a:txBody>
                  <a:tcPr marL="7620" marR="7620" marT="7620" marB="0" anchor="b">
                    <a:noFill/>
                  </a:tcPr>
                </a:tc>
                <a:tc>
                  <a:txBody>
                    <a:bodyPr/>
                    <a:lstStyle/>
                    <a:p>
                      <a:pPr algn="ctr" fontAlgn="b"/>
                      <a:r>
                        <a:rPr lang="en-US" sz="1400" b="1" i="0" u="none" strike="noStrike" dirty="0">
                          <a:solidFill>
                            <a:schemeClr val="tx1"/>
                          </a:solidFill>
                          <a:effectLst/>
                          <a:latin typeface="Arial" panose="020B0604020202020204" pitchFamily="34" charset="0"/>
                          <a:cs typeface="Arial" panose="020B0604020202020204" pitchFamily="34" charset="0"/>
                        </a:rPr>
                        <a:t>7.0%</a:t>
                      </a:r>
                    </a:p>
                  </a:txBody>
                  <a:tcPr marL="7620" marR="7620" marT="7620" marB="0" anchor="b">
                    <a:solidFill>
                      <a:srgbClr val="FF0000"/>
                    </a:solidFill>
                  </a:tcPr>
                </a:tc>
                <a:tc>
                  <a:txBody>
                    <a:bodyPr/>
                    <a:lstStyle/>
                    <a:p>
                      <a:pPr algn="ctr" fontAlgn="b"/>
                      <a:r>
                        <a:rPr lang="en-US" sz="1400" b="1" i="0" u="none" strike="noStrike" dirty="0">
                          <a:solidFill>
                            <a:schemeClr val="tx1"/>
                          </a:solidFill>
                          <a:effectLst/>
                          <a:latin typeface="Arial" panose="020B0604020202020204" pitchFamily="34" charset="0"/>
                          <a:cs typeface="Arial" panose="020B0604020202020204" pitchFamily="34" charset="0"/>
                        </a:rPr>
                        <a:t>20.0%</a:t>
                      </a:r>
                    </a:p>
                  </a:txBody>
                  <a:tcPr marL="7620" marR="7620" marT="7620" marB="0" anchor="b">
                    <a:solidFill>
                      <a:srgbClr val="FF0000"/>
                    </a:solidFill>
                  </a:tcPr>
                </a:tc>
                <a:tc>
                  <a:txBody>
                    <a:bodyPr/>
                    <a:lstStyle/>
                    <a:p>
                      <a:pPr algn="ctr" fontAlgn="b"/>
                      <a:r>
                        <a:rPr lang="en-US" sz="1400" b="0" i="0" u="none" strike="noStrike" dirty="0">
                          <a:solidFill>
                            <a:schemeClr val="tx1"/>
                          </a:solidFill>
                          <a:effectLst/>
                          <a:latin typeface="Arial" panose="020B0604020202020204" pitchFamily="34" charset="0"/>
                          <a:cs typeface="Arial" panose="020B0604020202020204" pitchFamily="34" charset="0"/>
                        </a:rPr>
                        <a:t>135</a:t>
                      </a:r>
                    </a:p>
                  </a:txBody>
                  <a:tcPr marL="7620" marR="7620" marT="7620" marB="0" anchor="b">
                    <a:noFill/>
                  </a:tcPr>
                </a:tc>
                <a:tc>
                  <a:txBody>
                    <a:bodyPr/>
                    <a:lstStyle/>
                    <a:p>
                      <a:pPr algn="ctr" fontAlgn="b"/>
                      <a:r>
                        <a:rPr lang="en-US" sz="1400" b="1" i="0" u="none" strike="noStrike" dirty="0">
                          <a:solidFill>
                            <a:schemeClr val="tx1"/>
                          </a:solidFill>
                          <a:effectLst/>
                          <a:latin typeface="Arial" panose="020B0604020202020204" pitchFamily="34" charset="0"/>
                          <a:cs typeface="Arial" panose="020B0604020202020204" pitchFamily="34" charset="0"/>
                        </a:rPr>
                        <a:t>14.0%</a:t>
                      </a:r>
                    </a:p>
                  </a:txBody>
                  <a:tcPr marL="7620" marR="7620" marT="7620" marB="0" anchor="b">
                    <a:solidFill>
                      <a:srgbClr val="FFFF00"/>
                    </a:solidFill>
                  </a:tcPr>
                </a:tc>
                <a:tc>
                  <a:txBody>
                    <a:bodyPr/>
                    <a:lstStyle/>
                    <a:p>
                      <a:pPr algn="ctr" fontAlgn="b"/>
                      <a:r>
                        <a:rPr lang="en-US" sz="1400" b="1" i="0" u="none" strike="noStrike" dirty="0">
                          <a:solidFill>
                            <a:schemeClr val="tx1"/>
                          </a:solidFill>
                          <a:effectLst/>
                          <a:latin typeface="Arial" panose="020B0604020202020204" pitchFamily="34" charset="0"/>
                          <a:cs typeface="Arial" panose="020B0604020202020204" pitchFamily="34" charset="0"/>
                        </a:rPr>
                        <a:t>73.6%</a:t>
                      </a:r>
                    </a:p>
                  </a:txBody>
                  <a:tcPr marL="7620" marR="7620" marT="7620" marB="0" anchor="b">
                    <a:solidFill>
                      <a:srgbClr val="FFFF00"/>
                    </a:solidFill>
                  </a:tcPr>
                </a:tc>
                <a:extLst>
                  <a:ext uri="{0D108BD9-81ED-4DB2-BD59-A6C34878D82A}">
                    <a16:rowId xmlns:a16="http://schemas.microsoft.com/office/drawing/2014/main" val="10004"/>
                  </a:ext>
                </a:extLst>
              </a:tr>
              <a:tr h="490186">
                <a:tc>
                  <a:txBody>
                    <a:bodyPr/>
                    <a:lstStyle/>
                    <a:p>
                      <a:pPr lvl="1" algn="ctr" fontAlgn="b"/>
                      <a:r>
                        <a:rPr lang="en-US" sz="1400" b="1" i="0" u="none" strike="noStrike" dirty="0">
                          <a:solidFill>
                            <a:srgbClr val="000000"/>
                          </a:solidFill>
                          <a:effectLst/>
                          <a:latin typeface="Arial" panose="020B0604020202020204" pitchFamily="34" charset="0"/>
                          <a:cs typeface="Arial" panose="020B0604020202020204" pitchFamily="34" charset="0"/>
                        </a:rPr>
                        <a:t>TOTALS:</a:t>
                      </a:r>
                    </a:p>
                  </a:txBody>
                  <a:tcPr marL="9525" marR="9525" marT="9528" marB="0" anchor="b">
                    <a:noFill/>
                  </a:tcPr>
                </a:tc>
                <a:tc>
                  <a:txBody>
                    <a:bodyPr/>
                    <a:lstStyle/>
                    <a:p>
                      <a:pPr algn="ctr" fontAlgn="b"/>
                      <a:r>
                        <a:rPr lang="en-US" sz="1400" b="0" i="0" u="none" strike="noStrike" dirty="0">
                          <a:solidFill>
                            <a:schemeClr val="tx1"/>
                          </a:solidFill>
                          <a:effectLst/>
                          <a:latin typeface="Arial" panose="020B0604020202020204" pitchFamily="34" charset="0"/>
                          <a:cs typeface="Arial" panose="020B0604020202020204" pitchFamily="34" charset="0"/>
                        </a:rPr>
                        <a:t>1370</a:t>
                      </a:r>
                    </a:p>
                  </a:txBody>
                  <a:tcPr marL="9525" marR="9525" marT="9525" marB="0" anchor="b">
                    <a:noFill/>
                  </a:tcPr>
                </a:tc>
                <a:tc>
                  <a:txBody>
                    <a:bodyPr/>
                    <a:lstStyle/>
                    <a:p>
                      <a:pPr algn="ctr" fontAlgn="b"/>
                      <a:r>
                        <a:rPr lang="en-US" sz="1400" b="1" i="0" u="none" strike="noStrike" dirty="0">
                          <a:solidFill>
                            <a:schemeClr val="tx1"/>
                          </a:solidFill>
                          <a:effectLst/>
                          <a:latin typeface="Arial" panose="020B0604020202020204" pitchFamily="34" charset="0"/>
                          <a:cs typeface="Arial" panose="020B0604020202020204" pitchFamily="34" charset="0"/>
                        </a:rPr>
                        <a:t>256 / 268</a:t>
                      </a:r>
                    </a:p>
                  </a:txBody>
                  <a:tcPr marL="9525" marR="9525" marT="9525" marB="0" anchor="b">
                    <a:noFill/>
                  </a:tcPr>
                </a:tc>
                <a:tc>
                  <a:txBody>
                    <a:bodyPr/>
                    <a:lstStyle/>
                    <a:p>
                      <a:pPr algn="ctr" fontAlgn="b"/>
                      <a:r>
                        <a:rPr lang="en-US" sz="1400" b="1" i="0" u="none" strike="noStrike" dirty="0">
                          <a:solidFill>
                            <a:schemeClr val="tx1"/>
                          </a:solidFill>
                          <a:effectLst/>
                          <a:latin typeface="Arial" panose="020B0604020202020204" pitchFamily="34" charset="0"/>
                          <a:cs typeface="Arial" panose="020B0604020202020204" pitchFamily="34" charset="0"/>
                        </a:rPr>
                        <a:t>95.5%</a:t>
                      </a:r>
                    </a:p>
                  </a:txBody>
                  <a:tcPr marL="9525" marR="9525" marT="9525" marB="0" anchor="b">
                    <a:solidFill>
                      <a:srgbClr val="00B050"/>
                    </a:solidFill>
                  </a:tcPr>
                </a:tc>
                <a:tc>
                  <a:txBody>
                    <a:bodyPr/>
                    <a:lstStyle/>
                    <a:p>
                      <a:pPr algn="ctr" fontAlgn="b"/>
                      <a:r>
                        <a:rPr lang="en-US" sz="1400" b="0" i="0" u="none" strike="noStrike" dirty="0">
                          <a:solidFill>
                            <a:schemeClr val="tx1"/>
                          </a:solidFill>
                          <a:effectLst/>
                          <a:latin typeface="Arial" panose="020B0604020202020204" pitchFamily="34" charset="0"/>
                          <a:cs typeface="Arial" panose="020B0604020202020204" pitchFamily="34" charset="0"/>
                        </a:rPr>
                        <a:t>1370</a:t>
                      </a:r>
                    </a:p>
                  </a:txBody>
                  <a:tcPr marL="7620" marR="7620" marT="7620" marB="0" anchor="b">
                    <a:noFill/>
                  </a:tcPr>
                </a:tc>
                <a:tc>
                  <a:txBody>
                    <a:bodyPr/>
                    <a:lstStyle/>
                    <a:p>
                      <a:pPr algn="ctr" fontAlgn="b"/>
                      <a:r>
                        <a:rPr lang="en-US" sz="1400" b="1" i="0" u="none" strike="noStrike" dirty="0">
                          <a:solidFill>
                            <a:schemeClr val="tx1"/>
                          </a:solidFill>
                          <a:effectLst/>
                          <a:latin typeface="Arial" panose="020B0604020202020204" pitchFamily="34" charset="0"/>
                          <a:cs typeface="Arial" panose="020B0604020202020204" pitchFamily="34" charset="0"/>
                        </a:rPr>
                        <a:t>228</a:t>
                      </a:r>
                      <a:r>
                        <a:rPr lang="en-US" sz="1400" b="1" i="0" u="none" strike="noStrike" baseline="0" dirty="0">
                          <a:solidFill>
                            <a:schemeClr val="tx1"/>
                          </a:solidFill>
                          <a:effectLst/>
                          <a:latin typeface="Arial" panose="020B0604020202020204" pitchFamily="34" charset="0"/>
                          <a:cs typeface="Arial" panose="020B0604020202020204" pitchFamily="34" charset="0"/>
                        </a:rPr>
                        <a:t> / 235</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b">
                    <a:noFill/>
                  </a:tcPr>
                </a:tc>
                <a:tc>
                  <a:txBody>
                    <a:bodyPr/>
                    <a:lstStyle/>
                    <a:p>
                      <a:pPr algn="ctr" fontAlgn="b"/>
                      <a:r>
                        <a:rPr lang="en-US" sz="1400" b="1" i="0" u="none" strike="noStrike" dirty="0">
                          <a:solidFill>
                            <a:schemeClr val="tx1"/>
                          </a:solidFill>
                          <a:effectLst/>
                          <a:latin typeface="Arial" panose="020B0604020202020204" pitchFamily="34" charset="0"/>
                          <a:cs typeface="Arial" panose="020B0604020202020204" pitchFamily="34" charset="0"/>
                        </a:rPr>
                        <a:t>97%</a:t>
                      </a:r>
                    </a:p>
                  </a:txBody>
                  <a:tcPr marL="7620" marR="7620" marT="7620" marB="0" anchor="b">
                    <a:solidFill>
                      <a:srgbClr val="00B050"/>
                    </a:solidFill>
                  </a:tcPr>
                </a:tc>
                <a:tc>
                  <a:txBody>
                    <a:bodyPr/>
                    <a:lstStyle/>
                    <a:p>
                      <a:pPr algn="ctr" fontAlgn="b"/>
                      <a:r>
                        <a:rPr lang="en-US" sz="1400" b="0" i="0" u="none" strike="noStrike" dirty="0">
                          <a:solidFill>
                            <a:schemeClr val="tx1"/>
                          </a:solidFill>
                          <a:effectLst/>
                          <a:latin typeface="Arial" panose="020B0604020202020204" pitchFamily="34" charset="0"/>
                          <a:cs typeface="Arial" panose="020B0604020202020204" pitchFamily="34" charset="0"/>
                        </a:rPr>
                        <a:t>1459</a:t>
                      </a:r>
                    </a:p>
                  </a:txBody>
                  <a:tcPr marL="7620" marR="7620" marT="7620" marB="0" anchor="b">
                    <a:noFill/>
                  </a:tcPr>
                </a:tc>
                <a:tc>
                  <a:txBody>
                    <a:bodyPr/>
                    <a:lstStyle/>
                    <a:p>
                      <a:pPr algn="ctr" fontAlgn="b"/>
                      <a:r>
                        <a:rPr lang="en-US" sz="1400" b="1" i="0" u="none" strike="noStrike" dirty="0">
                          <a:solidFill>
                            <a:schemeClr val="tx1"/>
                          </a:solidFill>
                          <a:effectLst/>
                          <a:latin typeface="Arial" panose="020B0604020202020204" pitchFamily="34" charset="0"/>
                          <a:cs typeface="Arial" panose="020B0604020202020204" pitchFamily="34" charset="0"/>
                        </a:rPr>
                        <a:t>243 /</a:t>
                      </a:r>
                    </a:p>
                    <a:p>
                      <a:pPr algn="ctr" fontAlgn="b"/>
                      <a:r>
                        <a:rPr lang="en-US" sz="1400" b="1" i="0" u="none" strike="noStrike" dirty="0">
                          <a:solidFill>
                            <a:schemeClr val="tx1"/>
                          </a:solidFill>
                          <a:effectLst/>
                          <a:latin typeface="Arial" panose="020B0604020202020204" pitchFamily="34" charset="0"/>
                          <a:cs typeface="Arial" panose="020B0604020202020204" pitchFamily="34" charset="0"/>
                        </a:rPr>
                        <a:t> 251</a:t>
                      </a:r>
                    </a:p>
                  </a:txBody>
                  <a:tcPr marL="7620" marR="7620" marT="7620" marB="0" anchor="b">
                    <a:noFill/>
                  </a:tcPr>
                </a:tc>
                <a:tc>
                  <a:txBody>
                    <a:bodyPr/>
                    <a:lstStyle/>
                    <a:p>
                      <a:pPr algn="ctr" fontAlgn="b"/>
                      <a:r>
                        <a:rPr lang="en-US" sz="1400" b="1" i="0" u="none" strike="noStrike" dirty="0">
                          <a:solidFill>
                            <a:schemeClr val="tx1"/>
                          </a:solidFill>
                          <a:effectLst/>
                          <a:latin typeface="Arial" panose="020B0604020202020204" pitchFamily="34" charset="0"/>
                          <a:cs typeface="Arial" panose="020B0604020202020204" pitchFamily="34" charset="0"/>
                        </a:rPr>
                        <a:t>96.8%</a:t>
                      </a:r>
                    </a:p>
                  </a:txBody>
                  <a:tcPr marL="7620" marR="7620" marT="7620" marB="0" anchor="b">
                    <a:solidFill>
                      <a:srgbClr val="00B050"/>
                    </a:solidFill>
                  </a:tcPr>
                </a:tc>
                <a:tc>
                  <a:txBody>
                    <a:bodyPr/>
                    <a:lstStyle/>
                    <a:p>
                      <a:pPr algn="ctr" fontAlgn="b"/>
                      <a:r>
                        <a:rPr lang="en-US" sz="1400" b="0" i="0" u="none" strike="noStrike" dirty="0">
                          <a:solidFill>
                            <a:schemeClr val="tx1"/>
                          </a:solidFill>
                          <a:effectLst/>
                          <a:latin typeface="Arial" panose="020B0604020202020204" pitchFamily="34" charset="0"/>
                          <a:cs typeface="Arial" panose="020B0604020202020204" pitchFamily="34" charset="0"/>
                        </a:rPr>
                        <a:t>4227</a:t>
                      </a:r>
                    </a:p>
                  </a:txBody>
                  <a:tcPr marL="7620" marR="7620" marT="7620" marB="0" anchor="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1" i="0" u="none" strike="noStrike" dirty="0">
                          <a:solidFill>
                            <a:schemeClr val="tx1"/>
                          </a:solidFill>
                          <a:effectLst/>
                          <a:latin typeface="Arial" panose="020B0604020202020204" pitchFamily="34" charset="0"/>
                          <a:cs typeface="Arial" panose="020B0604020202020204" pitchFamily="34" charset="0"/>
                        </a:rPr>
                        <a:t>727 / 754</a:t>
                      </a:r>
                    </a:p>
                  </a:txBody>
                  <a:tcPr marL="7620" marR="7620" marT="7620" marB="0" anchor="b">
                    <a:noFill/>
                  </a:tcPr>
                </a:tc>
                <a:tc>
                  <a:txBody>
                    <a:bodyPr/>
                    <a:lstStyle/>
                    <a:p>
                      <a:pPr algn="ctr" fontAlgn="b"/>
                      <a:r>
                        <a:rPr lang="en-US" sz="1400" b="1" i="0" u="none" strike="noStrike" dirty="0">
                          <a:solidFill>
                            <a:schemeClr val="tx1"/>
                          </a:solidFill>
                          <a:effectLst/>
                          <a:latin typeface="Arial" panose="020B0604020202020204" pitchFamily="34" charset="0"/>
                          <a:cs typeface="Arial" panose="020B0604020202020204" pitchFamily="34" charset="0"/>
                        </a:rPr>
                        <a:t>96.4%</a:t>
                      </a:r>
                    </a:p>
                  </a:txBody>
                  <a:tcPr marL="7620" marR="7620" marT="7620" marB="0" anchor="b">
                    <a:solidFill>
                      <a:srgbClr val="00B050"/>
                    </a:solidFill>
                  </a:tcPr>
                </a:tc>
                <a:extLst>
                  <a:ext uri="{0D108BD9-81ED-4DB2-BD59-A6C34878D82A}">
                    <a16:rowId xmlns:a16="http://schemas.microsoft.com/office/drawing/2014/main" val="10006"/>
                  </a:ext>
                </a:extLst>
              </a:tr>
              <a:tr h="477285">
                <a:tc>
                  <a:txBody>
                    <a:bodyPr/>
                    <a:lstStyle/>
                    <a:p>
                      <a:pPr marL="0" lvl="1" indent="0" algn="ctr" fontAlgn="b"/>
                      <a:r>
                        <a:rPr lang="en-US" sz="1400" b="1" i="0" u="none" strike="noStrike" dirty="0">
                          <a:solidFill>
                            <a:srgbClr val="000000"/>
                          </a:solidFill>
                          <a:effectLst/>
                          <a:latin typeface="Arial" panose="020B0604020202020204" pitchFamily="34" charset="0"/>
                          <a:cs typeface="Arial" panose="020B0604020202020204" pitchFamily="34" charset="0"/>
                        </a:rPr>
                        <a:t>Response Rate</a:t>
                      </a:r>
                    </a:p>
                  </a:txBody>
                  <a:tcPr marL="9525" marR="9525" marT="9528" marB="0" anchor="b">
                    <a:noFill/>
                  </a:tcPr>
                </a:tc>
                <a:tc gridSpan="2">
                  <a:txBody>
                    <a:bodyPr/>
                    <a:lstStyle/>
                    <a:p>
                      <a:pPr algn="ctr" fontAlgn="b"/>
                      <a:r>
                        <a:rPr lang="en-US" sz="1400" b="1" i="0" u="none" strike="noStrike" dirty="0">
                          <a:solidFill>
                            <a:srgbClr val="000000"/>
                          </a:solidFill>
                          <a:effectLst/>
                          <a:latin typeface="Arial" panose="020B0604020202020204" pitchFamily="34" charset="0"/>
                          <a:cs typeface="Arial" panose="020B0604020202020204" pitchFamily="34" charset="0"/>
                        </a:rPr>
                        <a:t>19.5%</a:t>
                      </a:r>
                    </a:p>
                  </a:txBody>
                  <a:tcPr marL="9525" marR="9525" marT="9528" marB="0" anchor="b">
                    <a:solidFill>
                      <a:srgbClr val="00B050"/>
                    </a:solidFill>
                  </a:tcPr>
                </a:tc>
                <a:tc hMerge="1">
                  <a:txBody>
                    <a:bodyPr/>
                    <a:lstStyle/>
                    <a:p>
                      <a:pPr algn="ctr" fontAlgn="b"/>
                      <a:endParaRPr lang="en-US" sz="1400" b="1" i="0" u="none" strike="noStrike" dirty="0">
                        <a:solidFill>
                          <a:srgbClr val="000000"/>
                        </a:solidFill>
                        <a:effectLst/>
                        <a:latin typeface="Calibri"/>
                      </a:endParaRPr>
                    </a:p>
                  </a:txBody>
                  <a:tcPr marL="9525" marR="9525" marT="9528" marB="0" anchor="b">
                    <a:solidFill>
                      <a:schemeClr val="bg2">
                        <a:lumMod val="75000"/>
                      </a:schemeClr>
                    </a:solidFill>
                  </a:tcPr>
                </a:tc>
                <a:tc>
                  <a:txBody>
                    <a:bodyPr/>
                    <a:lstStyle/>
                    <a:p>
                      <a:pPr algn="ctr" fontAlgn="b"/>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8" marB="0" anchor="b">
                    <a:solidFill>
                      <a:schemeClr val="bg2">
                        <a:lumMod val="75000"/>
                      </a:schemeClr>
                    </a:solidFill>
                  </a:tcPr>
                </a:tc>
                <a:tc gridSpan="2">
                  <a:txBody>
                    <a:bodyPr/>
                    <a:lstStyle/>
                    <a:p>
                      <a:pPr algn="ctr" fontAlgn="b"/>
                      <a:r>
                        <a:rPr lang="en-US" sz="1400" b="1" i="0" u="none" strike="noStrike" dirty="0">
                          <a:solidFill>
                            <a:srgbClr val="000000"/>
                          </a:solidFill>
                          <a:effectLst/>
                          <a:latin typeface="Arial" panose="020B0604020202020204" pitchFamily="34" charset="0"/>
                          <a:cs typeface="Arial" panose="020B0604020202020204" pitchFamily="34" charset="0"/>
                        </a:rPr>
                        <a:t>17.1%</a:t>
                      </a:r>
                    </a:p>
                  </a:txBody>
                  <a:tcPr marL="9525" marR="9525" marT="9528" marB="0" anchor="b">
                    <a:solidFill>
                      <a:srgbClr val="00B050"/>
                    </a:solidFill>
                  </a:tcPr>
                </a:tc>
                <a:tc hMerge="1">
                  <a:txBody>
                    <a:bodyPr/>
                    <a:lstStyle/>
                    <a:p>
                      <a:pPr algn="ctr" fontAlgn="b"/>
                      <a:endParaRPr lang="en-US" sz="1400" b="1" i="0" u="none" strike="noStrike" dirty="0">
                        <a:solidFill>
                          <a:srgbClr val="000000"/>
                        </a:solidFill>
                        <a:effectLst/>
                        <a:latin typeface="Calibri"/>
                      </a:endParaRPr>
                    </a:p>
                  </a:txBody>
                  <a:tcPr marL="9525" marR="9525" marT="9528" marB="0" anchor="b">
                    <a:solidFill>
                      <a:schemeClr val="bg2">
                        <a:lumMod val="75000"/>
                      </a:schemeClr>
                    </a:solidFill>
                  </a:tcPr>
                </a:tc>
                <a:tc>
                  <a:txBody>
                    <a:bodyPr/>
                    <a:lstStyle/>
                    <a:p>
                      <a:pPr algn="ctr" fontAlgn="b"/>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8" marB="0" anchor="b">
                    <a:solidFill>
                      <a:schemeClr val="bg2">
                        <a:lumMod val="75000"/>
                      </a:schemeClr>
                    </a:solidFill>
                  </a:tcPr>
                </a:tc>
                <a:tc gridSpan="2">
                  <a:txBody>
                    <a:bodyPr/>
                    <a:lstStyle/>
                    <a:p>
                      <a:pPr algn="ctr" fontAlgn="b"/>
                      <a:r>
                        <a:rPr lang="en-US" sz="1400" b="1" i="0" u="none" strike="noStrike" dirty="0">
                          <a:solidFill>
                            <a:srgbClr val="000000"/>
                          </a:solidFill>
                          <a:effectLst/>
                          <a:latin typeface="Arial" panose="020B0604020202020204" pitchFamily="34" charset="0"/>
                          <a:cs typeface="Arial" panose="020B0604020202020204" pitchFamily="34" charset="0"/>
                        </a:rPr>
                        <a:t>17.2%</a:t>
                      </a:r>
                    </a:p>
                  </a:txBody>
                  <a:tcPr marL="9525" marR="9525" marT="9528" marB="0" anchor="b">
                    <a:solidFill>
                      <a:srgbClr val="00B050"/>
                    </a:solidFill>
                  </a:tcPr>
                </a:tc>
                <a:tc hMerge="1">
                  <a:txBody>
                    <a:bodyPr/>
                    <a:lstStyle/>
                    <a:p>
                      <a:pPr algn="ctr" fontAlgn="b"/>
                      <a:endParaRPr lang="en-US" sz="1400" b="1" i="0" u="none" strike="noStrike" dirty="0">
                        <a:solidFill>
                          <a:srgbClr val="000000"/>
                        </a:solidFill>
                        <a:effectLst/>
                        <a:latin typeface="Calibri"/>
                      </a:endParaRPr>
                    </a:p>
                  </a:txBody>
                  <a:tcPr marL="9525" marR="9525" marT="9528" marB="0" anchor="b">
                    <a:solidFill>
                      <a:schemeClr val="bg2">
                        <a:lumMod val="75000"/>
                      </a:schemeClr>
                    </a:solidFill>
                  </a:tcPr>
                </a:tc>
                <a:tc>
                  <a:txBody>
                    <a:bodyPr/>
                    <a:lstStyle/>
                    <a:p>
                      <a:pPr algn="ctr" fontAlgn="b"/>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8" marB="0" anchor="b">
                    <a:solidFill>
                      <a:schemeClr val="bg1">
                        <a:lumMod val="75000"/>
                      </a:schemeClr>
                    </a:solidFill>
                  </a:tcPr>
                </a:tc>
                <a:tc gridSpan="2">
                  <a:txBody>
                    <a:bodyPr/>
                    <a:lstStyle/>
                    <a:p>
                      <a:pPr algn="ctr" fontAlgn="b"/>
                      <a:r>
                        <a:rPr lang="en-US" sz="1600" b="1" i="0" u="none" strike="noStrike" dirty="0">
                          <a:solidFill>
                            <a:srgbClr val="000000"/>
                          </a:solidFill>
                          <a:effectLst/>
                          <a:latin typeface="Calibri"/>
                        </a:rPr>
                        <a:t>17.8%</a:t>
                      </a:r>
                    </a:p>
                  </a:txBody>
                  <a:tcPr marL="9525" marR="9525" marT="9528" marB="0" anchor="b">
                    <a:solidFill>
                      <a:srgbClr val="00B050"/>
                    </a:solidFill>
                  </a:tcPr>
                </a:tc>
                <a:tc hMerge="1">
                  <a:txBody>
                    <a:bodyPr/>
                    <a:lstStyle/>
                    <a:p>
                      <a:pPr algn="ctr" fontAlgn="b"/>
                      <a:r>
                        <a:rPr lang="en-US" sz="1600" b="1" i="0" u="none" strike="noStrike" dirty="0">
                          <a:solidFill>
                            <a:srgbClr val="000000"/>
                          </a:solidFill>
                          <a:effectLst/>
                          <a:latin typeface="Calibri"/>
                        </a:rPr>
                        <a:t>13.3%</a:t>
                      </a:r>
                    </a:p>
                  </a:txBody>
                  <a:tcPr marL="9525" marR="9525" marT="9528" marB="0" anchor="b">
                    <a:solidFill>
                      <a:srgbClr val="FFFF00"/>
                    </a:solidFill>
                  </a:tcPr>
                </a:tc>
                <a:tc>
                  <a:txBody>
                    <a:bodyPr/>
                    <a:lstStyle/>
                    <a:p>
                      <a:pPr algn="ctr" fontAlgn="b"/>
                      <a:endParaRPr lang="en-US" sz="1600" b="1" i="0" u="none" strike="noStrike" dirty="0">
                        <a:solidFill>
                          <a:srgbClr val="000000"/>
                        </a:solidFill>
                        <a:effectLst/>
                        <a:latin typeface="Calibri"/>
                      </a:endParaRPr>
                    </a:p>
                  </a:txBody>
                  <a:tcPr marL="9525" marR="9525" marT="9528" marB="0" anchor="b">
                    <a:solidFill>
                      <a:schemeClr val="bg1">
                        <a:lumMod val="75000"/>
                      </a:schemeClr>
                    </a:solidFill>
                  </a:tcPr>
                </a:tc>
                <a:extLst>
                  <a:ext uri="{0D108BD9-81ED-4DB2-BD59-A6C34878D82A}">
                    <a16:rowId xmlns:a16="http://schemas.microsoft.com/office/drawing/2014/main" val="10007"/>
                  </a:ext>
                </a:extLst>
              </a:tr>
            </a:tbl>
          </a:graphicData>
        </a:graphic>
      </p:graphicFrame>
      <p:grpSp>
        <p:nvGrpSpPr>
          <p:cNvPr id="4" name="Group 3">
            <a:extLst>
              <a:ext uri="{FF2B5EF4-FFF2-40B4-BE49-F238E27FC236}">
                <a16:creationId xmlns:a16="http://schemas.microsoft.com/office/drawing/2014/main" id="{8971FB2D-100A-48A3-9F60-C052A835AA4E}"/>
              </a:ext>
            </a:extLst>
          </p:cNvPr>
          <p:cNvGrpSpPr/>
          <p:nvPr/>
        </p:nvGrpSpPr>
        <p:grpSpPr>
          <a:xfrm>
            <a:off x="64008" y="5458968"/>
            <a:ext cx="8997696" cy="384048"/>
            <a:chOff x="492368" y="3960906"/>
            <a:chExt cx="7993264" cy="369332"/>
          </a:xfrm>
        </p:grpSpPr>
        <p:sp>
          <p:nvSpPr>
            <p:cNvPr id="19" name="TextBox 18">
              <a:extLst>
                <a:ext uri="{FF2B5EF4-FFF2-40B4-BE49-F238E27FC236}">
                  <a16:creationId xmlns:a16="http://schemas.microsoft.com/office/drawing/2014/main" id="{5F9E1638-1E1E-4C62-9673-B0E94B083F8A}"/>
                </a:ext>
              </a:extLst>
            </p:cNvPr>
            <p:cNvSpPr txBox="1"/>
            <p:nvPr/>
          </p:nvSpPr>
          <p:spPr>
            <a:xfrm>
              <a:off x="492368" y="3960906"/>
              <a:ext cx="7993264" cy="369332"/>
            </a:xfrm>
            <a:prstGeom prst="rect">
              <a:avLst/>
            </a:prstGeom>
            <a:noFill/>
          </p:spPr>
          <p:txBody>
            <a:bodyPr wrap="square">
              <a:spAutoFit/>
            </a:bodyPr>
            <a:lstStyle/>
            <a:p>
              <a:r>
                <a:rPr lang="en-US" sz="1800" b="1" dirty="0">
                  <a:latin typeface="Arial" panose="020B0604020202020204" pitchFamily="34" charset="0"/>
                  <a:cs typeface="Times New Roman" panose="02020603050405020304" pitchFamily="18" charset="0"/>
                </a:rPr>
                <a:t>Response Rate Goal is 16%</a:t>
              </a:r>
              <a:endParaRPr lang="en-US" dirty="0">
                <a:latin typeface="Arial" panose="020B0604020202020204" pitchFamily="34" charset="0"/>
              </a:endParaRPr>
            </a:p>
          </p:txBody>
        </p:sp>
        <p:sp>
          <p:nvSpPr>
            <p:cNvPr id="14" name="Rectangle 103">
              <a:extLst>
                <a:ext uri="{FF2B5EF4-FFF2-40B4-BE49-F238E27FC236}">
                  <a16:creationId xmlns:a16="http://schemas.microsoft.com/office/drawing/2014/main" id="{ADA5B302-392F-4363-90AD-FD632476010E}"/>
                </a:ext>
              </a:extLst>
            </p:cNvPr>
            <p:cNvSpPr>
              <a:spLocks noChangeArrowheads="1"/>
            </p:cNvSpPr>
            <p:nvPr/>
          </p:nvSpPr>
          <p:spPr bwMode="auto">
            <a:xfrm rot="10800000" flipV="1">
              <a:off x="6775352" y="4034040"/>
              <a:ext cx="1521106" cy="222496"/>
            </a:xfrm>
            <a:prstGeom prst="rect">
              <a:avLst/>
            </a:prstGeom>
            <a:solidFill>
              <a:srgbClr val="F9051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dirty="0">
                  <a:latin typeface="Aril"/>
                  <a:cs typeface="Times New Roman" panose="02020603050405020304" pitchFamily="18" charset="0"/>
                </a:rPr>
                <a:t>10%-0%</a:t>
              </a:r>
              <a:endParaRPr lang="en-US" sz="1400" dirty="0">
                <a:effectLst/>
                <a:latin typeface="Aril"/>
                <a:cs typeface="Times New Roman" panose="02020603050405020304" pitchFamily="18" charset="0"/>
              </a:endParaRPr>
            </a:p>
          </p:txBody>
        </p:sp>
        <p:sp>
          <p:nvSpPr>
            <p:cNvPr id="15" name="Rectangle 104">
              <a:extLst>
                <a:ext uri="{FF2B5EF4-FFF2-40B4-BE49-F238E27FC236}">
                  <a16:creationId xmlns:a16="http://schemas.microsoft.com/office/drawing/2014/main" id="{A98165C9-0413-4A36-AEFB-47272A9BB3A2}"/>
                </a:ext>
              </a:extLst>
            </p:cNvPr>
            <p:cNvSpPr>
              <a:spLocks noChangeArrowheads="1"/>
            </p:cNvSpPr>
            <p:nvPr/>
          </p:nvSpPr>
          <p:spPr bwMode="auto">
            <a:xfrm rot="10800000" flipV="1">
              <a:off x="5123705" y="4038094"/>
              <a:ext cx="1521106" cy="222496"/>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dirty="0">
                  <a:effectLst/>
                  <a:latin typeface="Aril"/>
                  <a:cs typeface="Times New Roman" panose="02020603050405020304" pitchFamily="18" charset="0"/>
                </a:rPr>
                <a:t>15%-11%</a:t>
              </a:r>
            </a:p>
          </p:txBody>
        </p:sp>
        <p:sp>
          <p:nvSpPr>
            <p:cNvPr id="18" name="Rectangle 105">
              <a:extLst>
                <a:ext uri="{FF2B5EF4-FFF2-40B4-BE49-F238E27FC236}">
                  <a16:creationId xmlns:a16="http://schemas.microsoft.com/office/drawing/2014/main" id="{47C9D032-1AF3-4BE1-AC45-8EB60C6B78A6}"/>
                </a:ext>
              </a:extLst>
            </p:cNvPr>
            <p:cNvSpPr>
              <a:spLocks noChangeArrowheads="1"/>
            </p:cNvSpPr>
            <p:nvPr/>
          </p:nvSpPr>
          <p:spPr bwMode="auto">
            <a:xfrm rot="10800000" flipV="1">
              <a:off x="3462374" y="4039308"/>
              <a:ext cx="1521106" cy="222496"/>
            </a:xfrm>
            <a:prstGeom prst="rect">
              <a:avLst/>
            </a:prstGeom>
            <a:solidFill>
              <a:srgbClr val="00B050"/>
            </a:solidFill>
            <a:ln w="9525">
              <a:solidFill>
                <a:schemeClr val="tx1"/>
              </a:solidFill>
              <a:miter lim="800000"/>
              <a:headEnd/>
              <a:tailEnd/>
            </a:ln>
            <a:effectLst/>
          </p:spPr>
          <p:txBody>
            <a:bodyPr wrap="none" anchor="ctr"/>
            <a:lstStyle/>
            <a:p>
              <a:pPr algn="ctr"/>
              <a:r>
                <a:rPr lang="en-US" sz="1400" dirty="0">
                  <a:effectLst/>
                  <a:latin typeface="Aril"/>
                  <a:cs typeface="Times New Roman" panose="02020603050405020304" pitchFamily="18" charset="0"/>
                </a:rPr>
                <a:t>16% and above</a:t>
              </a:r>
            </a:p>
          </p:txBody>
        </p:sp>
      </p:grpSp>
      <p:grpSp>
        <p:nvGrpSpPr>
          <p:cNvPr id="21" name="Group 20">
            <a:extLst>
              <a:ext uri="{FF2B5EF4-FFF2-40B4-BE49-F238E27FC236}">
                <a16:creationId xmlns:a16="http://schemas.microsoft.com/office/drawing/2014/main" id="{96BFDFAA-08A0-4380-9BB5-07BB136EBBE2}"/>
              </a:ext>
            </a:extLst>
          </p:cNvPr>
          <p:cNvGrpSpPr/>
          <p:nvPr/>
        </p:nvGrpSpPr>
        <p:grpSpPr>
          <a:xfrm>
            <a:off x="64008" y="5958840"/>
            <a:ext cx="9006840" cy="384048"/>
            <a:chOff x="492368" y="3960906"/>
            <a:chExt cx="7993264" cy="369332"/>
          </a:xfrm>
        </p:grpSpPr>
        <p:sp>
          <p:nvSpPr>
            <p:cNvPr id="22" name="TextBox 21">
              <a:extLst>
                <a:ext uri="{FF2B5EF4-FFF2-40B4-BE49-F238E27FC236}">
                  <a16:creationId xmlns:a16="http://schemas.microsoft.com/office/drawing/2014/main" id="{D49C477B-4DC5-4B68-8287-55C752A89991}"/>
                </a:ext>
              </a:extLst>
            </p:cNvPr>
            <p:cNvSpPr txBox="1"/>
            <p:nvPr/>
          </p:nvSpPr>
          <p:spPr>
            <a:xfrm>
              <a:off x="492368" y="3960906"/>
              <a:ext cx="7993264" cy="369332"/>
            </a:xfrm>
            <a:prstGeom prst="rect">
              <a:avLst/>
            </a:prstGeom>
            <a:noFill/>
          </p:spPr>
          <p:txBody>
            <a:bodyPr wrap="square">
              <a:spAutoFit/>
            </a:bodyPr>
            <a:lstStyle/>
            <a:p>
              <a:r>
                <a:rPr lang="en-US" sz="1800" b="1" dirty="0">
                  <a:latin typeface="Arial" panose="020B0604020202020204" pitchFamily="34" charset="0"/>
                  <a:cs typeface="Times New Roman" panose="02020603050405020304" pitchFamily="18" charset="0"/>
                </a:rPr>
                <a:t>Satisfaction Goal is 90%</a:t>
              </a:r>
            </a:p>
          </p:txBody>
        </p:sp>
        <p:sp>
          <p:nvSpPr>
            <p:cNvPr id="23" name="Rectangle 103">
              <a:extLst>
                <a:ext uri="{FF2B5EF4-FFF2-40B4-BE49-F238E27FC236}">
                  <a16:creationId xmlns:a16="http://schemas.microsoft.com/office/drawing/2014/main" id="{15CED027-4974-4926-BB2E-BAA60CF898DA}"/>
                </a:ext>
              </a:extLst>
            </p:cNvPr>
            <p:cNvSpPr>
              <a:spLocks noChangeArrowheads="1"/>
            </p:cNvSpPr>
            <p:nvPr/>
          </p:nvSpPr>
          <p:spPr bwMode="auto">
            <a:xfrm rot="10800000" flipV="1">
              <a:off x="6775352" y="4034040"/>
              <a:ext cx="1521106" cy="222496"/>
            </a:xfrm>
            <a:prstGeom prst="rect">
              <a:avLst/>
            </a:prstGeom>
            <a:solidFill>
              <a:srgbClr val="F9051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dirty="0">
                  <a:latin typeface="Aril"/>
                  <a:cs typeface="Times New Roman" panose="02020603050405020304" pitchFamily="18" charset="0"/>
                </a:rPr>
                <a:t>69– 0%</a:t>
              </a:r>
              <a:endParaRPr lang="en-US" sz="1400" dirty="0">
                <a:effectLst/>
                <a:latin typeface="Aril"/>
                <a:cs typeface="Times New Roman" panose="02020603050405020304" pitchFamily="18" charset="0"/>
              </a:endParaRPr>
            </a:p>
          </p:txBody>
        </p:sp>
        <p:sp>
          <p:nvSpPr>
            <p:cNvPr id="24" name="Rectangle 104">
              <a:extLst>
                <a:ext uri="{FF2B5EF4-FFF2-40B4-BE49-F238E27FC236}">
                  <a16:creationId xmlns:a16="http://schemas.microsoft.com/office/drawing/2014/main" id="{7844E3E1-12C5-421C-8500-5F2993DBFE9D}"/>
                </a:ext>
              </a:extLst>
            </p:cNvPr>
            <p:cNvSpPr>
              <a:spLocks noChangeArrowheads="1"/>
            </p:cNvSpPr>
            <p:nvPr/>
          </p:nvSpPr>
          <p:spPr bwMode="auto">
            <a:xfrm rot="10800000" flipV="1">
              <a:off x="5123705" y="4038094"/>
              <a:ext cx="1521106" cy="222496"/>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dirty="0">
                  <a:effectLst/>
                  <a:latin typeface="Aril"/>
                  <a:cs typeface="Times New Roman" panose="02020603050405020304" pitchFamily="18" charset="0"/>
                </a:rPr>
                <a:t>89%-</a:t>
              </a:r>
              <a:r>
                <a:rPr lang="en-US" sz="1400" dirty="0">
                  <a:latin typeface="Aril"/>
                  <a:cs typeface="Times New Roman" panose="02020603050405020304" pitchFamily="18" charset="0"/>
                </a:rPr>
                <a:t>70</a:t>
              </a:r>
              <a:r>
                <a:rPr lang="en-US" sz="1400" dirty="0">
                  <a:effectLst/>
                  <a:latin typeface="Aril"/>
                  <a:cs typeface="Times New Roman" panose="02020603050405020304" pitchFamily="18" charset="0"/>
                </a:rPr>
                <a:t>%</a:t>
              </a:r>
            </a:p>
          </p:txBody>
        </p:sp>
        <p:sp>
          <p:nvSpPr>
            <p:cNvPr id="25" name="Rectangle 105">
              <a:extLst>
                <a:ext uri="{FF2B5EF4-FFF2-40B4-BE49-F238E27FC236}">
                  <a16:creationId xmlns:a16="http://schemas.microsoft.com/office/drawing/2014/main" id="{C82F318F-2EB7-4D68-A58F-6AF3EF5D5797}"/>
                </a:ext>
              </a:extLst>
            </p:cNvPr>
            <p:cNvSpPr>
              <a:spLocks noChangeArrowheads="1"/>
            </p:cNvSpPr>
            <p:nvPr/>
          </p:nvSpPr>
          <p:spPr bwMode="auto">
            <a:xfrm rot="10800000" flipV="1">
              <a:off x="3462374" y="4039308"/>
              <a:ext cx="1521106" cy="222496"/>
            </a:xfrm>
            <a:prstGeom prst="rect">
              <a:avLst/>
            </a:prstGeom>
            <a:solidFill>
              <a:srgbClr val="00B050"/>
            </a:solidFill>
            <a:ln w="9525">
              <a:solidFill>
                <a:schemeClr val="tx1"/>
              </a:solidFill>
              <a:miter lim="800000"/>
              <a:headEnd/>
              <a:tailEnd/>
            </a:ln>
            <a:effectLst/>
          </p:spPr>
          <p:txBody>
            <a:bodyPr wrap="none" anchor="ctr"/>
            <a:lstStyle/>
            <a:p>
              <a:pPr algn="ctr"/>
              <a:r>
                <a:rPr lang="en-US" sz="1400" dirty="0">
                  <a:effectLst/>
                  <a:latin typeface="Aril"/>
                  <a:cs typeface="Times New Roman" panose="02020603050405020304" pitchFamily="18" charset="0"/>
                </a:rPr>
                <a:t>100%-90%</a:t>
              </a:r>
            </a:p>
          </p:txBody>
        </p:sp>
      </p:grpSp>
      <p:sp>
        <p:nvSpPr>
          <p:cNvPr id="3" name="TextBox 2">
            <a:extLst>
              <a:ext uri="{FF2B5EF4-FFF2-40B4-BE49-F238E27FC236}">
                <a16:creationId xmlns:a16="http://schemas.microsoft.com/office/drawing/2014/main" id="{B4541A78-5093-490C-AD41-D56DED48A236}"/>
              </a:ext>
            </a:extLst>
          </p:cNvPr>
          <p:cNvSpPr txBox="1"/>
          <p:nvPr/>
        </p:nvSpPr>
        <p:spPr>
          <a:xfrm>
            <a:off x="150471" y="6504968"/>
            <a:ext cx="2152891" cy="307777"/>
          </a:xfrm>
          <a:prstGeom prst="rect">
            <a:avLst/>
          </a:prstGeom>
          <a:noFill/>
        </p:spPr>
        <p:txBody>
          <a:bodyPr wrap="square" rtlCol="0">
            <a:spAutoFit/>
          </a:bodyPr>
          <a:lstStyle/>
          <a:p>
            <a:r>
              <a:rPr lang="en-US" sz="1400" dirty="0"/>
              <a:t>As of 10 November 2021</a:t>
            </a:r>
          </a:p>
        </p:txBody>
      </p:sp>
    </p:spTree>
    <p:extLst>
      <p:ext uri="{BB962C8B-B14F-4D97-AF65-F5344CB8AC3E}">
        <p14:creationId xmlns:p14="http://schemas.microsoft.com/office/powerpoint/2010/main" val="1462353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657600" y="0"/>
            <a:ext cx="5486400" cy="1170432"/>
          </a:xfrm>
        </p:spPr>
        <p:txBody>
          <a:bodyPr anchor="ctr" anchorCtr="1">
            <a:normAutofit/>
          </a:bodyPr>
          <a:lstStyle/>
          <a:p>
            <a:r>
              <a:rPr lang="en-US" dirty="0"/>
              <a:t>RTD</a:t>
            </a:r>
          </a:p>
        </p:txBody>
      </p:sp>
      <p:cxnSp>
        <p:nvCxnSpPr>
          <p:cNvPr id="8" name="Straight Connector 7">
            <a:extLst>
              <a:ext uri="{FF2B5EF4-FFF2-40B4-BE49-F238E27FC236}">
                <a16:creationId xmlns:a16="http://schemas.microsoft.com/office/drawing/2014/main" id="{BDFF0D48-D9B9-4046-8077-9EE39F9CF5BA}"/>
              </a:ext>
            </a:extLst>
          </p:cNvPr>
          <p:cNvCxnSpPr>
            <a:cxnSpLocks/>
          </p:cNvCxnSpPr>
          <p:nvPr/>
        </p:nvCxnSpPr>
        <p:spPr>
          <a:xfrm flipH="1">
            <a:off x="5972401" y="4458102"/>
            <a:ext cx="1" cy="202859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E95DDD8-14FF-4E42-84E9-B01EC4D54933}"/>
              </a:ext>
            </a:extLst>
          </p:cNvPr>
          <p:cNvCxnSpPr>
            <a:cxnSpLocks/>
          </p:cNvCxnSpPr>
          <p:nvPr/>
        </p:nvCxnSpPr>
        <p:spPr>
          <a:xfrm flipH="1">
            <a:off x="3132348" y="4438710"/>
            <a:ext cx="25568" cy="204798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F71696A3-0293-4277-8166-73C030FEE1CF}"/>
              </a:ext>
            </a:extLst>
          </p:cNvPr>
          <p:cNvSpPr txBox="1"/>
          <p:nvPr/>
        </p:nvSpPr>
        <p:spPr>
          <a:xfrm>
            <a:off x="5989835" y="4500080"/>
            <a:ext cx="3154166" cy="200054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Arial" panose="020B0604020202020204"/>
              </a:rPr>
              <a:t>Comments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R="0" lvl="0" defTabSz="457200" rtl="0" eaLnBrk="1" fontAlgn="auto" latinLnBrk="0" hangingPunct="1">
              <a:lnSpc>
                <a:spcPct val="100000"/>
              </a:lnSpc>
              <a:spcBef>
                <a:spcPts val="0"/>
              </a:spcBef>
              <a:spcAft>
                <a:spcPts val="0"/>
              </a:spcAft>
              <a:buClrTx/>
              <a:buSzTx/>
              <a:tabLst/>
              <a:defRPr/>
            </a:pPr>
            <a:r>
              <a:rPr lang="en-US" sz="1200" dirty="0">
                <a:solidFill>
                  <a:prstClr val="black"/>
                </a:solidFill>
                <a:latin typeface="Arial" panose="020B0604020202020204"/>
              </a:rPr>
              <a:t>“All items listed on the RTD website should have a picture posted”</a:t>
            </a:r>
          </a:p>
          <a:p>
            <a:pPr marR="0" lvl="0" defTabSz="457200" rtl="0" eaLnBrk="1" fontAlgn="auto" latinLnBrk="0" hangingPunct="1">
              <a:lnSpc>
                <a:spcPct val="100000"/>
              </a:lnSpc>
              <a:spcBef>
                <a:spcPts val="0"/>
              </a:spcBef>
              <a:spcAft>
                <a:spcPts val="0"/>
              </a:spcAft>
              <a:buClrTx/>
              <a:buSzTx/>
              <a:tabLst/>
              <a:defRPr/>
            </a:pPr>
            <a:endParaRPr lang="en-US" sz="1200" dirty="0">
              <a:solidFill>
                <a:prstClr val="black"/>
              </a:solidFill>
              <a:latin typeface="Arial" panose="020B0604020202020204"/>
            </a:endParaRPr>
          </a:p>
          <a:p>
            <a:pPr marR="0" lvl="0" defTabSz="457200" rtl="0" eaLnBrk="1" fontAlgn="auto" latinLnBrk="0" hangingPunct="1">
              <a:lnSpc>
                <a:spcPct val="100000"/>
              </a:lnSpc>
              <a:spcBef>
                <a:spcPts val="0"/>
              </a:spcBef>
              <a:spcAft>
                <a:spcPts val="0"/>
              </a:spcAft>
              <a:buClrTx/>
              <a:buSzTx/>
              <a:tabLst/>
              <a:defRPr/>
            </a:pPr>
            <a:r>
              <a:rPr lang="en-US" sz="1200" dirty="0">
                <a:solidFill>
                  <a:prstClr val="black"/>
                </a:solidFill>
                <a:latin typeface="Arial" panose="020B0604020202020204"/>
              </a:rPr>
              <a:t>“Please take more photos of current inventory”</a:t>
            </a:r>
          </a:p>
          <a:p>
            <a:pPr marR="0" lvl="0" defTabSz="457200" rtl="0" eaLnBrk="1" fontAlgn="auto" latinLnBrk="0" hangingPunct="1">
              <a:lnSpc>
                <a:spcPct val="100000"/>
              </a:lnSpc>
              <a:spcBef>
                <a:spcPts val="0"/>
              </a:spcBef>
              <a:spcAft>
                <a:spcPts val="0"/>
              </a:spcAft>
              <a:buClrTx/>
              <a:buSzTx/>
              <a:tabLst/>
              <a:defRPr/>
            </a:pPr>
            <a:endParaRPr lang="en-US" sz="1200" dirty="0">
              <a:solidFill>
                <a:prstClr val="black"/>
              </a:solidFill>
              <a:latin typeface="Arial" panose="020B0604020202020204"/>
            </a:endParaRPr>
          </a:p>
          <a:p>
            <a:pPr marR="0" lvl="0" defTabSz="457200" rtl="0" eaLnBrk="1" fontAlgn="auto" latinLnBrk="0" hangingPunct="1">
              <a:lnSpc>
                <a:spcPct val="100000"/>
              </a:lnSpc>
              <a:spcBef>
                <a:spcPts val="0"/>
              </a:spcBef>
              <a:spcAft>
                <a:spcPts val="0"/>
              </a:spcAft>
              <a:buClrTx/>
              <a:buSzTx/>
              <a:tabLst/>
              <a:defRPr/>
            </a:pPr>
            <a:r>
              <a:rPr lang="en-US" sz="1200" dirty="0">
                <a:solidFill>
                  <a:prstClr val="black"/>
                </a:solidFill>
                <a:latin typeface="Arial" panose="020B0604020202020204"/>
              </a:rPr>
              <a:t>“DLA website is great when I can login.”</a:t>
            </a:r>
            <a:endParaRPr kumimoji="0" lang="en-US" sz="1400" b="0" i="0" u="none" strike="noStrike" kern="1200" cap="none" spc="0" normalizeH="0" noProof="0" dirty="0">
              <a:ln>
                <a:noFill/>
              </a:ln>
              <a:solidFill>
                <a:prstClr val="black"/>
              </a:solidFill>
              <a:effectLst/>
              <a:uLnTx/>
              <a:uFillTx/>
              <a:latin typeface="Arial" panose="020B0604020202020204"/>
              <a:ea typeface="+mn-ea"/>
              <a:cs typeface="+mn-cs"/>
            </a:endParaRPr>
          </a:p>
          <a:p>
            <a:pPr marR="0" lvl="0" defTabSz="457200" rtl="0" eaLnBrk="1" fontAlgn="auto" latinLnBrk="0" hangingPunct="1">
              <a:lnSpc>
                <a:spcPct val="100000"/>
              </a:lnSpc>
              <a:spcBef>
                <a:spcPts val="0"/>
              </a:spcBef>
              <a:spcAft>
                <a:spcPts val="0"/>
              </a:spcAft>
              <a:buClrTx/>
              <a:buSzTx/>
              <a:tabLst/>
              <a:defRPr/>
            </a:pPr>
            <a:endParaRPr kumimoji="0" lang="en-US" sz="1400" b="0" i="0" u="none" strike="noStrike" kern="1200" cap="none" spc="0" normalizeH="0" noProof="0" dirty="0">
              <a:ln>
                <a:noFill/>
              </a:ln>
              <a:solidFill>
                <a:prstClr val="black"/>
              </a:solidFill>
              <a:effectLst/>
              <a:uLnTx/>
              <a:uFillTx/>
              <a:latin typeface="Arial" panose="020B0604020202020204"/>
              <a:ea typeface="+mn-ea"/>
              <a:cs typeface="+mn-cs"/>
            </a:endParaRPr>
          </a:p>
        </p:txBody>
      </p:sp>
      <p:sp>
        <p:nvSpPr>
          <p:cNvPr id="16" name="TextBox 15">
            <a:extLst>
              <a:ext uri="{FF2B5EF4-FFF2-40B4-BE49-F238E27FC236}">
                <a16:creationId xmlns:a16="http://schemas.microsoft.com/office/drawing/2014/main" id="{D5484B09-2C03-469E-8C63-33CDCEFF09C2}"/>
              </a:ext>
            </a:extLst>
          </p:cNvPr>
          <p:cNvSpPr txBox="1"/>
          <p:nvPr/>
        </p:nvSpPr>
        <p:spPr>
          <a:xfrm>
            <a:off x="3157916" y="4487897"/>
            <a:ext cx="2788919" cy="1600438"/>
          </a:xfrm>
          <a:prstGeom prst="rect">
            <a:avLst/>
          </a:prstGeom>
          <a:noFill/>
        </p:spPr>
        <p:txBody>
          <a:bodyPr wrap="square" rtlCol="0">
            <a:spAutoFit/>
          </a:bodyPr>
          <a:lstStyle/>
          <a:p>
            <a:pPr algn="ctr"/>
            <a:r>
              <a:rPr lang="en-US" dirty="0"/>
              <a:t>OPR/Action</a:t>
            </a:r>
          </a:p>
          <a:p>
            <a:pPr algn="ctr"/>
            <a:endParaRPr lang="en-US" sz="800" dirty="0"/>
          </a:p>
          <a:p>
            <a:pPr marL="285750" indent="-285750">
              <a:buFont typeface="Arial" panose="020B0604020202020204" pitchFamily="34" charset="0"/>
              <a:buChar char="•"/>
            </a:pPr>
            <a:r>
              <a:rPr lang="en-US" sz="1200" dirty="0">
                <a:latin typeface="Arial" panose="020B0604020202020204" pitchFamily="34" charset="0"/>
              </a:rPr>
              <a:t>RTD working with field to load more photos</a:t>
            </a:r>
          </a:p>
          <a:p>
            <a:pPr marL="285750" indent="-285750">
              <a:buFont typeface="Arial" panose="020B0604020202020204" pitchFamily="34" charset="0"/>
              <a:buChar char="•"/>
            </a:pPr>
            <a:endParaRPr lang="en-US" sz="1200" dirty="0">
              <a:latin typeface="Arial" panose="020B0604020202020204" pitchFamily="34" charset="0"/>
            </a:endParaRPr>
          </a:p>
          <a:p>
            <a:pPr marL="285750" indent="-285750">
              <a:buFont typeface="Arial" panose="020B0604020202020204" pitchFamily="34" charset="0"/>
              <a:buChar char="•"/>
            </a:pPr>
            <a:r>
              <a:rPr lang="en-US" sz="1200" dirty="0">
                <a:latin typeface="Arial" panose="020B0604020202020204" pitchFamily="34" charset="0"/>
              </a:rPr>
              <a:t>Negative responses to questions will be publicized to Business Area/DSD</a:t>
            </a:r>
          </a:p>
        </p:txBody>
      </p:sp>
      <p:cxnSp>
        <p:nvCxnSpPr>
          <p:cNvPr id="17" name="Straight Connector 16">
            <a:extLst>
              <a:ext uri="{FF2B5EF4-FFF2-40B4-BE49-F238E27FC236}">
                <a16:creationId xmlns:a16="http://schemas.microsoft.com/office/drawing/2014/main" id="{4A2ADCD6-0895-4702-9274-7E8C10E65A23}"/>
              </a:ext>
            </a:extLst>
          </p:cNvPr>
          <p:cNvCxnSpPr>
            <a:cxnSpLocks/>
          </p:cNvCxnSpPr>
          <p:nvPr/>
        </p:nvCxnSpPr>
        <p:spPr>
          <a:xfrm>
            <a:off x="121241" y="4438710"/>
            <a:ext cx="8862268" cy="1939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5E15C208-E756-452C-B997-96DDF33304CF}"/>
              </a:ext>
            </a:extLst>
          </p:cNvPr>
          <p:cNvSpPr txBox="1"/>
          <p:nvPr/>
        </p:nvSpPr>
        <p:spPr>
          <a:xfrm>
            <a:off x="32613" y="4550584"/>
            <a:ext cx="3026547" cy="1415772"/>
          </a:xfrm>
          <a:prstGeom prst="rect">
            <a:avLst/>
          </a:prstGeom>
          <a:noFill/>
        </p:spPr>
        <p:txBody>
          <a:bodyPr wrap="square" rtlCol="0">
            <a:spAutoFit/>
          </a:bodyPr>
          <a:lstStyle/>
          <a:p>
            <a:pPr algn="ctr"/>
            <a:r>
              <a:rPr lang="en-US" dirty="0"/>
              <a:t>Customer Feedback</a:t>
            </a:r>
          </a:p>
          <a:p>
            <a:pPr algn="ctr"/>
            <a:endParaRPr lang="en-US" sz="800" dirty="0"/>
          </a:p>
          <a:p>
            <a:pPr marL="285750" indent="-285750">
              <a:buFont typeface="Arial" panose="020B0604020202020204" pitchFamily="34" charset="0"/>
              <a:buChar char="•"/>
            </a:pPr>
            <a:r>
              <a:rPr lang="en-US" sz="1200" dirty="0">
                <a:latin typeface="Arial" panose="020B0604020202020204" pitchFamily="34" charset="0"/>
              </a:rPr>
              <a:t>More photos on RTD Web</a:t>
            </a:r>
          </a:p>
          <a:p>
            <a:pPr marL="285750" indent="-285750">
              <a:buFont typeface="Arial" panose="020B0604020202020204" pitchFamily="34" charset="0"/>
              <a:buChar char="•"/>
            </a:pPr>
            <a:endParaRPr lang="en-US" sz="1200" dirty="0">
              <a:latin typeface="Arial" panose="020B0604020202020204" pitchFamily="34" charset="0"/>
            </a:endParaRPr>
          </a:p>
          <a:p>
            <a:pPr marL="285750" indent="-285750">
              <a:buFont typeface="Arial" panose="020B0604020202020204" pitchFamily="34" charset="0"/>
              <a:buChar char="•"/>
            </a:pPr>
            <a:r>
              <a:rPr lang="en-US" sz="1200" dirty="0">
                <a:latin typeface="Arial" panose="020B0604020202020204" pitchFamily="34" charset="0"/>
              </a:rPr>
              <a:t>LSN’s (made up)</a:t>
            </a:r>
          </a:p>
          <a:p>
            <a:pPr marL="285750" indent="-285750">
              <a:buFont typeface="Arial" panose="020B0604020202020204" pitchFamily="34" charset="0"/>
              <a:buChar char="•"/>
            </a:pPr>
            <a:endParaRPr lang="en-US" sz="1200" dirty="0">
              <a:latin typeface="Arial" panose="020B0604020202020204" pitchFamily="34" charset="0"/>
            </a:endParaRPr>
          </a:p>
          <a:p>
            <a:pPr marL="285750" indent="-285750">
              <a:buFont typeface="Arial" panose="020B0604020202020204" pitchFamily="34" charset="0"/>
              <a:buChar char="•"/>
            </a:pPr>
            <a:r>
              <a:rPr lang="en-US" sz="1200" dirty="0">
                <a:latin typeface="Arial" panose="020B0604020202020204" pitchFamily="34" charset="0"/>
              </a:rPr>
              <a:t>Employee compliment</a:t>
            </a:r>
            <a:endParaRPr lang="en-US" sz="1200" dirty="0"/>
          </a:p>
        </p:txBody>
      </p:sp>
      <p:pic>
        <p:nvPicPr>
          <p:cNvPr id="5" name="Picture 4" descr="A screenshot of a cell phone&#10;&#10;Description automatically generated">
            <a:extLst>
              <a:ext uri="{FF2B5EF4-FFF2-40B4-BE49-F238E27FC236}">
                <a16:creationId xmlns:a16="http://schemas.microsoft.com/office/drawing/2014/main" id="{8668C5EA-A954-4FE3-B1A2-8E7BBF6100B9}"/>
              </a:ext>
            </a:extLst>
          </p:cNvPr>
          <p:cNvPicPr>
            <a:picLocks noChangeAspect="1"/>
          </p:cNvPicPr>
          <p:nvPr/>
        </p:nvPicPr>
        <p:blipFill>
          <a:blip r:embed="rId3"/>
          <a:stretch>
            <a:fillRect/>
          </a:stretch>
        </p:blipFill>
        <p:spPr>
          <a:xfrm>
            <a:off x="-1" y="1196290"/>
            <a:ext cx="9144000" cy="3130546"/>
          </a:xfrm>
          <a:prstGeom prst="rect">
            <a:avLst/>
          </a:prstGeom>
        </p:spPr>
      </p:pic>
    </p:spTree>
    <p:extLst>
      <p:ext uri="{BB962C8B-B14F-4D97-AF65-F5344CB8AC3E}">
        <p14:creationId xmlns:p14="http://schemas.microsoft.com/office/powerpoint/2010/main" val="3743271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657600" y="0"/>
            <a:ext cx="5486400" cy="1170432"/>
          </a:xfrm>
        </p:spPr>
        <p:txBody>
          <a:bodyPr anchor="ctr" anchorCtr="1">
            <a:normAutofit/>
          </a:bodyPr>
          <a:lstStyle/>
          <a:p>
            <a:r>
              <a:rPr lang="en-US" dirty="0"/>
              <a:t>LESO</a:t>
            </a:r>
          </a:p>
        </p:txBody>
      </p:sp>
      <p:cxnSp>
        <p:nvCxnSpPr>
          <p:cNvPr id="8" name="Straight Connector 7">
            <a:extLst>
              <a:ext uri="{FF2B5EF4-FFF2-40B4-BE49-F238E27FC236}">
                <a16:creationId xmlns:a16="http://schemas.microsoft.com/office/drawing/2014/main" id="{BDFF0D48-D9B9-4046-8077-9EE39F9CF5BA}"/>
              </a:ext>
            </a:extLst>
          </p:cNvPr>
          <p:cNvCxnSpPr>
            <a:cxnSpLocks/>
          </p:cNvCxnSpPr>
          <p:nvPr/>
        </p:nvCxnSpPr>
        <p:spPr>
          <a:xfrm>
            <a:off x="5965987" y="4599561"/>
            <a:ext cx="1" cy="186774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E95DDD8-14FF-4E42-84E9-B01EC4D54933}"/>
              </a:ext>
            </a:extLst>
          </p:cNvPr>
          <p:cNvCxnSpPr>
            <a:cxnSpLocks/>
          </p:cNvCxnSpPr>
          <p:nvPr/>
        </p:nvCxnSpPr>
        <p:spPr>
          <a:xfrm>
            <a:off x="3132347" y="4609257"/>
            <a:ext cx="1" cy="187743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1774EC6B-67D6-4FA7-AC72-6C7B97A364C2}"/>
              </a:ext>
            </a:extLst>
          </p:cNvPr>
          <p:cNvSpPr txBox="1"/>
          <p:nvPr/>
        </p:nvSpPr>
        <p:spPr>
          <a:xfrm>
            <a:off x="5965987" y="4589865"/>
            <a:ext cx="3182112" cy="1877437"/>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Arial" panose="020B0604020202020204"/>
              </a:rPr>
              <a:t>Comments</a:t>
            </a:r>
          </a:p>
          <a:p>
            <a:pPr marR="0" lvl="0" defTabSz="457200" rtl="0" eaLnBrk="1" fontAlgn="auto" latinLnBrk="0" hangingPunct="1">
              <a:lnSpc>
                <a:spcPct val="100000"/>
              </a:lnSpc>
              <a:spcBef>
                <a:spcPts val="0"/>
              </a:spcBef>
              <a:spcAft>
                <a:spcPts val="0"/>
              </a:spcAft>
              <a:buClrTx/>
              <a:buSzTx/>
              <a:tabLst/>
              <a:defRPr/>
            </a:pPr>
            <a:endParaRPr lang="en-US" sz="1400" dirty="0">
              <a:solidFill>
                <a:prstClr val="black"/>
              </a:solidFill>
              <a:latin typeface="Arial" panose="020B0604020202020204"/>
            </a:endParaRPr>
          </a:p>
          <a:p>
            <a:pPr marR="0" lvl="0" defTabSz="457200" rtl="0" eaLnBrk="1" fontAlgn="auto" latinLnBrk="0" hangingPunct="1">
              <a:lnSpc>
                <a:spcPct val="100000"/>
              </a:lnSpc>
              <a:spcBef>
                <a:spcPts val="0"/>
              </a:spcBef>
              <a:spcAft>
                <a:spcPts val="0"/>
              </a:spcAft>
              <a:buClrTx/>
              <a:buSzTx/>
              <a:tabLst/>
              <a:defRPr/>
            </a:pPr>
            <a:r>
              <a:rPr lang="en-US" sz="1200" dirty="0">
                <a:solidFill>
                  <a:prstClr val="black"/>
                </a:solidFill>
                <a:latin typeface="Arial" panose="020B0604020202020204"/>
              </a:rPr>
              <a:t>“Some items had pictures and some did not”</a:t>
            </a:r>
          </a:p>
          <a:p>
            <a:pPr marR="0" lvl="0" defTabSz="457200" rtl="0" eaLnBrk="1" fontAlgn="auto" latinLnBrk="0" hangingPunct="1">
              <a:lnSpc>
                <a:spcPct val="100000"/>
              </a:lnSpc>
              <a:spcBef>
                <a:spcPts val="0"/>
              </a:spcBef>
              <a:spcAft>
                <a:spcPts val="0"/>
              </a:spcAft>
              <a:buClrTx/>
              <a:buSzTx/>
              <a:tabLst/>
              <a:defRPr/>
            </a:pPr>
            <a:endParaRPr lang="en-US" sz="1200" dirty="0">
              <a:solidFill>
                <a:prstClr val="black"/>
              </a:solidFill>
              <a:latin typeface="Arial" panose="020B0604020202020204"/>
            </a:endParaRPr>
          </a:p>
          <a:p>
            <a:pPr marR="0" lvl="0" defTabSz="457200" rtl="0" eaLnBrk="1" fontAlgn="auto" latinLnBrk="0" hangingPunct="1">
              <a:lnSpc>
                <a:spcPct val="100000"/>
              </a:lnSpc>
              <a:spcBef>
                <a:spcPts val="0"/>
              </a:spcBef>
              <a:spcAft>
                <a:spcPts val="0"/>
              </a:spcAft>
              <a:buClrTx/>
              <a:buSzTx/>
              <a:tabLst/>
              <a:defRPr/>
            </a:pPr>
            <a:r>
              <a:rPr lang="en-US" sz="1200" dirty="0">
                <a:solidFill>
                  <a:prstClr val="black"/>
                </a:solidFill>
                <a:latin typeface="Arial" panose="020B0604020202020204"/>
              </a:rPr>
              <a:t>“Clothing sizes would be nice. Please take more photos of current inventory”</a:t>
            </a:r>
          </a:p>
          <a:p>
            <a:pPr marR="0" lvl="0" defTabSz="457200" rtl="0" eaLnBrk="1" fontAlgn="auto" latinLnBrk="0" hangingPunct="1">
              <a:lnSpc>
                <a:spcPct val="100000"/>
              </a:lnSpc>
              <a:spcBef>
                <a:spcPts val="0"/>
              </a:spcBef>
              <a:spcAft>
                <a:spcPts val="0"/>
              </a:spcAft>
              <a:buClrTx/>
              <a:buSzTx/>
              <a:tabLst/>
              <a:defRPr/>
            </a:pPr>
            <a:endPar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R="0" lvl="0" defTabSz="457200" rtl="0" eaLnBrk="1" fontAlgn="auto" latinLnBrk="0" hangingPunct="1">
              <a:lnSpc>
                <a:spcPct val="100000"/>
              </a:lnSpc>
              <a:spcBef>
                <a:spcPts val="0"/>
              </a:spcBef>
              <a:spcAft>
                <a:spcPts val="0"/>
              </a:spcAft>
              <a:buClrTx/>
              <a:buSzTx/>
              <a:tabLst/>
              <a:defRPr/>
            </a:pPr>
            <a: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rPr>
              <a:t>Update the Security Certificate on the DLA website!!</a:t>
            </a:r>
          </a:p>
        </p:txBody>
      </p:sp>
      <p:sp>
        <p:nvSpPr>
          <p:cNvPr id="16" name="TextBox 15">
            <a:extLst>
              <a:ext uri="{FF2B5EF4-FFF2-40B4-BE49-F238E27FC236}">
                <a16:creationId xmlns:a16="http://schemas.microsoft.com/office/drawing/2014/main" id="{E0AE576D-651A-4F60-A06A-E2F1EF71095B}"/>
              </a:ext>
            </a:extLst>
          </p:cNvPr>
          <p:cNvSpPr txBox="1"/>
          <p:nvPr/>
        </p:nvSpPr>
        <p:spPr>
          <a:xfrm>
            <a:off x="3132346" y="4590289"/>
            <a:ext cx="2816351" cy="1508105"/>
          </a:xfrm>
          <a:prstGeom prst="rect">
            <a:avLst/>
          </a:prstGeom>
          <a:noFill/>
        </p:spPr>
        <p:txBody>
          <a:bodyPr wrap="square" rtlCol="0">
            <a:spAutoFit/>
          </a:bodyPr>
          <a:lstStyle/>
          <a:p>
            <a:pPr algn="ctr"/>
            <a:r>
              <a:rPr lang="en-US" dirty="0"/>
              <a:t>OPR/Action</a:t>
            </a:r>
          </a:p>
          <a:p>
            <a:pPr algn="ctr"/>
            <a:endParaRPr lang="en-US" dirty="0"/>
          </a:p>
          <a:p>
            <a:pPr marL="285750" indent="-285750">
              <a:buFont typeface="Arial" panose="020B0604020202020204" pitchFamily="34" charset="0"/>
              <a:buChar char="•"/>
            </a:pPr>
            <a:r>
              <a:rPr lang="en-US" sz="1200" dirty="0">
                <a:latin typeface="Arial" panose="020B0604020202020204" pitchFamily="34" charset="0"/>
              </a:rPr>
              <a:t>RTD working with field to load more photos</a:t>
            </a:r>
          </a:p>
          <a:p>
            <a:pPr marL="285750" indent="-285750">
              <a:buFont typeface="Arial" panose="020B0604020202020204" pitchFamily="34" charset="0"/>
              <a:buChar char="•"/>
            </a:pPr>
            <a:endParaRPr lang="en-US" sz="1400" dirty="0">
              <a:latin typeface="Arial" panose="020B0604020202020204" pitchFamily="34" charset="0"/>
            </a:endParaRPr>
          </a:p>
          <a:p>
            <a:pPr algn="ctr"/>
            <a:endParaRPr lang="en-US" dirty="0"/>
          </a:p>
        </p:txBody>
      </p:sp>
      <p:cxnSp>
        <p:nvCxnSpPr>
          <p:cNvPr id="17" name="Straight Connector 16">
            <a:extLst>
              <a:ext uri="{FF2B5EF4-FFF2-40B4-BE49-F238E27FC236}">
                <a16:creationId xmlns:a16="http://schemas.microsoft.com/office/drawing/2014/main" id="{D0FA7D18-98E1-49BF-9E7F-E90C58FB1D0F}"/>
              </a:ext>
            </a:extLst>
          </p:cNvPr>
          <p:cNvCxnSpPr>
            <a:cxnSpLocks/>
          </p:cNvCxnSpPr>
          <p:nvPr/>
        </p:nvCxnSpPr>
        <p:spPr>
          <a:xfrm>
            <a:off x="140866" y="4589865"/>
            <a:ext cx="8862268" cy="1939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3AC9EAA2-A3AF-47CF-BED1-29064159B17F}"/>
              </a:ext>
            </a:extLst>
          </p:cNvPr>
          <p:cNvSpPr txBox="1"/>
          <p:nvPr/>
        </p:nvSpPr>
        <p:spPr>
          <a:xfrm>
            <a:off x="-49765" y="4589865"/>
            <a:ext cx="3099444" cy="2123658"/>
          </a:xfrm>
          <a:prstGeom prst="rect">
            <a:avLst/>
          </a:prstGeom>
          <a:noFill/>
        </p:spPr>
        <p:txBody>
          <a:bodyPr wrap="square" rtlCol="0">
            <a:spAutoFit/>
          </a:bodyPr>
          <a:lstStyle/>
          <a:p>
            <a:pPr algn="ctr"/>
            <a:r>
              <a:rPr lang="en-US" dirty="0"/>
              <a:t>Customer Feedback</a:t>
            </a:r>
          </a:p>
          <a:p>
            <a:pPr algn="ctr"/>
            <a:endParaRPr lang="en-US" dirty="0"/>
          </a:p>
          <a:p>
            <a:pPr marL="285750" indent="-285750">
              <a:buFont typeface="Arial" panose="020B0604020202020204" pitchFamily="34" charset="0"/>
              <a:buChar char="•"/>
            </a:pPr>
            <a:r>
              <a:rPr lang="en-US" sz="1200" dirty="0">
                <a:latin typeface="Arial" panose="020B0604020202020204" pitchFamily="34" charset="0"/>
              </a:rPr>
              <a:t>More photos on RTD Web</a:t>
            </a:r>
          </a:p>
          <a:p>
            <a:pPr marL="285750" indent="-285750">
              <a:buFont typeface="Arial" panose="020B0604020202020204" pitchFamily="34" charset="0"/>
              <a:buChar char="•"/>
            </a:pPr>
            <a:endParaRPr lang="en-US" sz="1200" dirty="0">
              <a:latin typeface="Arial" panose="020B0604020202020204" pitchFamily="34" charset="0"/>
            </a:endParaRPr>
          </a:p>
          <a:p>
            <a:pPr marL="285750" indent="-285750">
              <a:buFont typeface="Arial" panose="020B0604020202020204" pitchFamily="34" charset="0"/>
              <a:buChar char="•"/>
            </a:pPr>
            <a:r>
              <a:rPr lang="en-US" sz="1200" dirty="0">
                <a:latin typeface="Arial" panose="020B0604020202020204" pitchFamily="34" charset="0"/>
              </a:rPr>
              <a:t>Website difficulties</a:t>
            </a:r>
          </a:p>
          <a:p>
            <a:pPr marL="285750" indent="-285750">
              <a:buFont typeface="Arial" panose="020B0604020202020204" pitchFamily="34" charset="0"/>
              <a:buChar char="•"/>
            </a:pPr>
            <a:endParaRPr lang="en-US" sz="1200" dirty="0">
              <a:latin typeface="Arial" panose="020B0604020202020204" pitchFamily="34" charset="0"/>
            </a:endParaRPr>
          </a:p>
          <a:p>
            <a:pPr marL="285750" indent="-285750">
              <a:buFont typeface="Arial" panose="020B0604020202020204" pitchFamily="34" charset="0"/>
              <a:buChar char="•"/>
            </a:pPr>
            <a:r>
              <a:rPr lang="en-US" sz="1200" dirty="0">
                <a:latin typeface="Arial" panose="020B0604020202020204" pitchFamily="34" charset="0"/>
              </a:rPr>
              <a:t>Employee compliment </a:t>
            </a:r>
          </a:p>
          <a:p>
            <a:pPr algn="ctr"/>
            <a:endParaRPr lang="en-US" dirty="0"/>
          </a:p>
          <a:p>
            <a:pPr marL="285750" indent="-285750" algn="ctr">
              <a:buFont typeface="Arial" panose="020B0604020202020204" pitchFamily="34" charset="0"/>
              <a:buChar char="•"/>
            </a:pPr>
            <a:endParaRPr lang="en-US" dirty="0"/>
          </a:p>
        </p:txBody>
      </p:sp>
      <p:pic>
        <p:nvPicPr>
          <p:cNvPr id="7" name="Picture 6" descr="A picture containing screenshot&#10;&#10;Description automatically generated">
            <a:extLst>
              <a:ext uri="{FF2B5EF4-FFF2-40B4-BE49-F238E27FC236}">
                <a16:creationId xmlns:a16="http://schemas.microsoft.com/office/drawing/2014/main" id="{1A9DADDD-6532-40AC-B11E-E8AC3318B716}"/>
              </a:ext>
            </a:extLst>
          </p:cNvPr>
          <p:cNvPicPr>
            <a:picLocks noChangeAspect="1"/>
          </p:cNvPicPr>
          <p:nvPr/>
        </p:nvPicPr>
        <p:blipFill>
          <a:blip r:embed="rId3"/>
          <a:stretch>
            <a:fillRect/>
          </a:stretch>
        </p:blipFill>
        <p:spPr>
          <a:xfrm>
            <a:off x="0" y="1170433"/>
            <a:ext cx="9144000" cy="3419432"/>
          </a:xfrm>
          <a:prstGeom prst="rect">
            <a:avLst/>
          </a:prstGeom>
        </p:spPr>
      </p:pic>
    </p:spTree>
    <p:extLst>
      <p:ext uri="{BB962C8B-B14F-4D97-AF65-F5344CB8AC3E}">
        <p14:creationId xmlns:p14="http://schemas.microsoft.com/office/powerpoint/2010/main" val="3012240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657600" y="0"/>
            <a:ext cx="5486400" cy="1170432"/>
          </a:xfrm>
        </p:spPr>
        <p:txBody>
          <a:bodyPr anchor="ctr" anchorCtr="1">
            <a:normAutofit/>
          </a:bodyPr>
          <a:lstStyle/>
          <a:p>
            <a:r>
              <a:rPr lang="en-US" dirty="0"/>
              <a:t>Turn-In/Receiving</a:t>
            </a:r>
          </a:p>
        </p:txBody>
      </p:sp>
      <p:cxnSp>
        <p:nvCxnSpPr>
          <p:cNvPr id="8" name="Straight Connector 7">
            <a:extLst>
              <a:ext uri="{FF2B5EF4-FFF2-40B4-BE49-F238E27FC236}">
                <a16:creationId xmlns:a16="http://schemas.microsoft.com/office/drawing/2014/main" id="{BDFF0D48-D9B9-4046-8077-9EE39F9CF5BA}"/>
              </a:ext>
            </a:extLst>
          </p:cNvPr>
          <p:cNvCxnSpPr>
            <a:cxnSpLocks/>
          </p:cNvCxnSpPr>
          <p:nvPr/>
        </p:nvCxnSpPr>
        <p:spPr>
          <a:xfrm>
            <a:off x="5945522" y="4502750"/>
            <a:ext cx="20466" cy="196455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E95DDD8-14FF-4E42-84E9-B01EC4D54933}"/>
              </a:ext>
            </a:extLst>
          </p:cNvPr>
          <p:cNvCxnSpPr>
            <a:cxnSpLocks/>
          </p:cNvCxnSpPr>
          <p:nvPr/>
        </p:nvCxnSpPr>
        <p:spPr>
          <a:xfrm>
            <a:off x="3132347" y="4502750"/>
            <a:ext cx="1" cy="198394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D4FF4309-5192-4BEC-9835-5DFE16FBB538}"/>
              </a:ext>
            </a:extLst>
          </p:cNvPr>
          <p:cNvSpPr txBox="1"/>
          <p:nvPr/>
        </p:nvSpPr>
        <p:spPr>
          <a:xfrm>
            <a:off x="6009931" y="4561516"/>
            <a:ext cx="3145536" cy="1877437"/>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Arial" panose="020B0604020202020204"/>
              </a:rPr>
              <a:t>Comments</a:t>
            </a:r>
          </a:p>
          <a:p>
            <a:pPr marL="285750" marR="0" lvl="0" indent="-285750" algn="ctr"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R="0" lvl="0" defTabSz="457200" rtl="0" eaLnBrk="1" fontAlgn="auto" latinLnBrk="0" hangingPunct="1">
              <a:lnSpc>
                <a:spcPct val="100000"/>
              </a:lnSpc>
              <a:spcBef>
                <a:spcPts val="0"/>
              </a:spcBef>
              <a:spcAft>
                <a:spcPts val="0"/>
              </a:spcAft>
              <a:buClrTx/>
              <a:buSzTx/>
              <a:tabLst/>
              <a:defRPr/>
            </a:pPr>
            <a:r>
              <a:rPr lang="en-US" sz="1200" dirty="0">
                <a:solidFill>
                  <a:prstClr val="black"/>
                </a:solidFill>
                <a:latin typeface="Arial" panose="020B0604020202020204"/>
              </a:rPr>
              <a:t>“Waited nearly 2 hours. ” </a:t>
            </a:r>
          </a:p>
          <a:p>
            <a:pPr marR="0" lvl="0" defTabSz="457200" rtl="0" eaLnBrk="1" fontAlgn="auto" latinLnBrk="0" hangingPunct="1">
              <a:lnSpc>
                <a:spcPct val="100000"/>
              </a:lnSpc>
              <a:spcBef>
                <a:spcPts val="0"/>
              </a:spcBef>
              <a:spcAft>
                <a:spcPts val="0"/>
              </a:spcAft>
              <a:buClrTx/>
              <a:buSzTx/>
              <a:tabLst/>
              <a:defRPr/>
            </a:pPr>
            <a:endPar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R="0" lvl="0" defTabSz="457200" rtl="0" eaLnBrk="1" fontAlgn="auto" latinLnBrk="0" hangingPunct="1">
              <a:lnSpc>
                <a:spcPct val="100000"/>
              </a:lnSpc>
              <a:spcBef>
                <a:spcPts val="0"/>
              </a:spcBef>
              <a:spcAft>
                <a:spcPts val="0"/>
              </a:spcAft>
              <a:buClrTx/>
              <a:buSzTx/>
              <a:tabLst/>
              <a:defRPr/>
            </a:pPr>
            <a:r>
              <a:rPr lang="en-US" sz="1200" dirty="0">
                <a:solidFill>
                  <a:prstClr val="black"/>
                </a:solidFill>
                <a:latin typeface="Arial" panose="020B0604020202020204"/>
              </a:rPr>
              <a:t>“Appointment was set for a certain time but did not complete until 2 hours later.”</a:t>
            </a:r>
          </a:p>
          <a:p>
            <a:pPr marR="0" lvl="0" defTabSz="457200" rtl="0" eaLnBrk="1" fontAlgn="auto" latinLnBrk="0" hangingPunct="1">
              <a:lnSpc>
                <a:spcPct val="100000"/>
              </a:lnSpc>
              <a:spcBef>
                <a:spcPts val="0"/>
              </a:spcBef>
              <a:spcAft>
                <a:spcPts val="0"/>
              </a:spcAft>
              <a:buClrTx/>
              <a:buSzTx/>
              <a:tabLst/>
              <a:defRPr/>
            </a:pPr>
            <a:endPar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R="0" lvl="0" defTabSz="457200" rtl="0" eaLnBrk="1" fontAlgn="auto" latinLnBrk="0" hangingPunct="1">
              <a:lnSpc>
                <a:spcPct val="100000"/>
              </a:lnSpc>
              <a:spcBef>
                <a:spcPts val="0"/>
              </a:spcBef>
              <a:spcAft>
                <a:spcPts val="0"/>
              </a:spcAft>
              <a:buClrTx/>
              <a:buSzTx/>
              <a:tabLst/>
              <a:defRPr/>
            </a:pPr>
            <a: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rPr>
              <a:t>“I always get good service from DLA thanks for your support”</a:t>
            </a:r>
          </a:p>
        </p:txBody>
      </p:sp>
      <p:sp>
        <p:nvSpPr>
          <p:cNvPr id="19" name="TextBox 18">
            <a:extLst>
              <a:ext uri="{FF2B5EF4-FFF2-40B4-BE49-F238E27FC236}">
                <a16:creationId xmlns:a16="http://schemas.microsoft.com/office/drawing/2014/main" id="{BE937C3B-2AD2-46A7-A038-DAAE1DC52DA0}"/>
              </a:ext>
            </a:extLst>
          </p:cNvPr>
          <p:cNvSpPr txBox="1"/>
          <p:nvPr/>
        </p:nvSpPr>
        <p:spPr>
          <a:xfrm>
            <a:off x="3130947" y="4561516"/>
            <a:ext cx="2770632" cy="1384995"/>
          </a:xfrm>
          <a:prstGeom prst="rect">
            <a:avLst/>
          </a:prstGeom>
          <a:noFill/>
        </p:spPr>
        <p:txBody>
          <a:bodyPr wrap="square" rtlCol="0">
            <a:spAutoFit/>
          </a:bodyPr>
          <a:lstStyle/>
          <a:p>
            <a:pPr algn="ctr"/>
            <a:r>
              <a:rPr lang="en-US" dirty="0"/>
              <a:t>OPR/Action</a:t>
            </a:r>
          </a:p>
          <a:p>
            <a:pPr algn="ctr"/>
            <a:endParaRPr lang="en-US" dirty="0"/>
          </a:p>
          <a:p>
            <a:pPr marL="285750" indent="-285750">
              <a:buFont typeface="Arial" panose="020B0604020202020204" pitchFamily="34" charset="0"/>
              <a:buChar char="•"/>
            </a:pPr>
            <a:r>
              <a:rPr lang="en-US" sz="1200" dirty="0">
                <a:latin typeface="+mj-lt"/>
              </a:rPr>
              <a:t>Comments sent to appropriate Site/DSD</a:t>
            </a:r>
          </a:p>
          <a:p>
            <a:pPr marL="285750" indent="-285750">
              <a:buFont typeface="Arial" panose="020B0604020202020204" pitchFamily="34" charset="0"/>
              <a:buChar char="•"/>
            </a:pPr>
            <a:endParaRPr lang="en-US" sz="1200" dirty="0">
              <a:latin typeface="+mj-lt"/>
            </a:endParaRPr>
          </a:p>
          <a:p>
            <a:pPr marL="285750" indent="-285750">
              <a:buFont typeface="Arial" panose="020B0604020202020204" pitchFamily="34" charset="0"/>
              <a:buChar char="•"/>
            </a:pPr>
            <a:r>
              <a:rPr lang="en-US" sz="1200" dirty="0">
                <a:latin typeface="+mj-lt"/>
              </a:rPr>
              <a:t>Revisit RIP question </a:t>
            </a:r>
          </a:p>
        </p:txBody>
      </p:sp>
      <p:cxnSp>
        <p:nvCxnSpPr>
          <p:cNvPr id="20" name="Straight Connector 19">
            <a:extLst>
              <a:ext uri="{FF2B5EF4-FFF2-40B4-BE49-F238E27FC236}">
                <a16:creationId xmlns:a16="http://schemas.microsoft.com/office/drawing/2014/main" id="{C8962182-08C6-476E-8AD1-409A0BB16347}"/>
              </a:ext>
            </a:extLst>
          </p:cNvPr>
          <p:cNvCxnSpPr>
            <a:cxnSpLocks/>
          </p:cNvCxnSpPr>
          <p:nvPr/>
        </p:nvCxnSpPr>
        <p:spPr>
          <a:xfrm>
            <a:off x="140866" y="4502750"/>
            <a:ext cx="8862268" cy="1939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D1A5BD8D-74E1-4D49-86C8-92D380E5304F}"/>
              </a:ext>
            </a:extLst>
          </p:cNvPr>
          <p:cNvSpPr txBox="1"/>
          <p:nvPr/>
        </p:nvSpPr>
        <p:spPr>
          <a:xfrm>
            <a:off x="60457" y="4579572"/>
            <a:ext cx="3026547" cy="2215991"/>
          </a:xfrm>
          <a:prstGeom prst="rect">
            <a:avLst/>
          </a:prstGeom>
          <a:noFill/>
        </p:spPr>
        <p:txBody>
          <a:bodyPr wrap="square" rtlCol="0">
            <a:spAutoFit/>
          </a:bodyPr>
          <a:lstStyle/>
          <a:p>
            <a:pPr algn="ctr"/>
            <a:r>
              <a:rPr lang="en-US" dirty="0"/>
              <a:t>Customer Feedback</a:t>
            </a:r>
          </a:p>
          <a:p>
            <a:pPr algn="ctr"/>
            <a:endParaRPr lang="en-US" dirty="0"/>
          </a:p>
          <a:p>
            <a:pPr marL="285750" indent="-285750">
              <a:buFont typeface="Arial" panose="020B0604020202020204" pitchFamily="34" charset="0"/>
              <a:buChar char="•"/>
            </a:pPr>
            <a:r>
              <a:rPr lang="en-US" sz="1200" dirty="0">
                <a:latin typeface="Arial "/>
              </a:rPr>
              <a:t>eDocs not  uploaded in a timely manner</a:t>
            </a:r>
          </a:p>
          <a:p>
            <a:pPr marL="285750" indent="-285750">
              <a:buFont typeface="Arial" panose="020B0604020202020204" pitchFamily="34" charset="0"/>
              <a:buChar char="•"/>
            </a:pPr>
            <a:endParaRPr lang="en-US" sz="1200" dirty="0">
              <a:latin typeface="Arial "/>
            </a:endParaRPr>
          </a:p>
          <a:p>
            <a:pPr marL="285750" indent="-285750">
              <a:buFont typeface="Arial" panose="020B0604020202020204" pitchFamily="34" charset="0"/>
              <a:buChar char="•"/>
            </a:pPr>
            <a:r>
              <a:rPr lang="en-US" sz="1200" dirty="0">
                <a:latin typeface="Arial "/>
              </a:rPr>
              <a:t>Hard to get an appointment or times not being met</a:t>
            </a:r>
          </a:p>
          <a:p>
            <a:pPr marL="285750" indent="-285750" algn="ctr">
              <a:buFont typeface="Arial" panose="020B0604020202020204" pitchFamily="34" charset="0"/>
              <a:buChar char="•"/>
            </a:pPr>
            <a:endParaRPr lang="en-US" sz="1200" dirty="0">
              <a:latin typeface="Arial "/>
            </a:endParaRPr>
          </a:p>
          <a:p>
            <a:pPr marL="285750" indent="-285750">
              <a:buFont typeface="Arial" panose="020B0604020202020204" pitchFamily="34" charset="0"/>
              <a:buChar char="•"/>
            </a:pPr>
            <a:r>
              <a:rPr lang="en-US" sz="1200" dirty="0">
                <a:latin typeface="Arial "/>
              </a:rPr>
              <a:t>Employee compliment</a:t>
            </a:r>
          </a:p>
          <a:p>
            <a:pPr marL="285750" indent="-285750" algn="ctr">
              <a:buFont typeface="Arial" panose="020B0604020202020204" pitchFamily="34" charset="0"/>
              <a:buChar char="•"/>
            </a:pPr>
            <a:endParaRPr lang="en-US" dirty="0"/>
          </a:p>
        </p:txBody>
      </p:sp>
      <p:pic>
        <p:nvPicPr>
          <p:cNvPr id="5" name="Picture 4" descr="A picture containing screenshot&#10;&#10;Description automatically generated">
            <a:extLst>
              <a:ext uri="{FF2B5EF4-FFF2-40B4-BE49-F238E27FC236}">
                <a16:creationId xmlns:a16="http://schemas.microsoft.com/office/drawing/2014/main" id="{9C8AE211-5818-4622-892F-D7679FB8CD16}"/>
              </a:ext>
            </a:extLst>
          </p:cNvPr>
          <p:cNvPicPr>
            <a:picLocks noChangeAspect="1"/>
          </p:cNvPicPr>
          <p:nvPr/>
        </p:nvPicPr>
        <p:blipFill>
          <a:blip r:embed="rId3"/>
          <a:stretch>
            <a:fillRect/>
          </a:stretch>
        </p:blipFill>
        <p:spPr>
          <a:xfrm>
            <a:off x="11467" y="1170432"/>
            <a:ext cx="9144000" cy="3197320"/>
          </a:xfrm>
          <a:prstGeom prst="rect">
            <a:avLst/>
          </a:prstGeom>
        </p:spPr>
      </p:pic>
    </p:spTree>
    <p:extLst>
      <p:ext uri="{BB962C8B-B14F-4D97-AF65-F5344CB8AC3E}">
        <p14:creationId xmlns:p14="http://schemas.microsoft.com/office/powerpoint/2010/main" val="42506243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A340293-68FC-43D7-9BF4-4C05C3F53FC7}"/>
              </a:ext>
            </a:extLst>
          </p:cNvPr>
          <p:cNvSpPr txBox="1"/>
          <p:nvPr/>
        </p:nvSpPr>
        <p:spPr>
          <a:xfrm>
            <a:off x="5971032" y="4062714"/>
            <a:ext cx="3172968" cy="264687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Arial" panose="020B0604020202020204"/>
              </a:rPr>
              <a:t>Comments</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Arial" panose="020B0604020202020204"/>
            </a:endParaRPr>
          </a:p>
          <a:p>
            <a:pPr marL="0" marR="0" lvl="0" indent="0" defTabSz="457200" rtl="0" eaLnBrk="1" fontAlgn="auto" latinLnBrk="0" hangingPunct="1">
              <a:lnSpc>
                <a:spcPct val="100000"/>
              </a:lnSpc>
              <a:spcBef>
                <a:spcPts val="0"/>
              </a:spcBef>
              <a:spcAft>
                <a:spcPts val="0"/>
              </a:spcAft>
              <a:buClrTx/>
              <a:buSzTx/>
              <a:buFontTx/>
              <a:buNone/>
              <a:tabLst/>
              <a:defRPr/>
            </a:pPr>
            <a:r>
              <a:rPr lang="en-US" sz="1400" dirty="0">
                <a:solidFill>
                  <a:prstClr val="black"/>
                </a:solidFill>
                <a:latin typeface="Arial" panose="020B0604020202020204"/>
              </a:rPr>
              <a:t>“Contract drivers that are reliable. Wasted our time on two different occasions.”</a:t>
            </a:r>
          </a:p>
          <a:p>
            <a:pPr marL="0" marR="0" lvl="0" indent="0"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a:ea typeface="+mn-ea"/>
              <a:cs typeface="Times New Roman" panose="02020603050405020304" pitchFamily="18" charset="0"/>
            </a:endParaRPr>
          </a:p>
          <a:p>
            <a:pPr marL="0" marR="0" lvl="0" indent="0" defTabSz="457200" rtl="0" eaLnBrk="1" fontAlgn="auto" latinLnBrk="0" hangingPunct="1">
              <a:lnSpc>
                <a:spcPct val="100000"/>
              </a:lnSpc>
              <a:spcBef>
                <a:spcPts val="0"/>
              </a:spcBef>
              <a:spcAft>
                <a:spcPts val="0"/>
              </a:spcAft>
              <a:buClrTx/>
              <a:buSzTx/>
              <a:buFontTx/>
              <a:buNone/>
              <a:tabLst/>
              <a:defRPr/>
            </a:pPr>
            <a:r>
              <a:rPr lang="en-US" sz="1400" dirty="0">
                <a:solidFill>
                  <a:prstClr val="black"/>
                </a:solidFill>
                <a:latin typeface="Arial" panose="020B0604020202020204"/>
                <a:cs typeface="Times New Roman" panose="02020603050405020304" pitchFamily="18" charset="0"/>
              </a:rPr>
              <a:t>“</a:t>
            </a: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Times New Roman" panose="02020603050405020304" pitchFamily="18" charset="0"/>
              </a:rPr>
              <a:t>2/3 Trucks showed up I requested a truck and it never showed”</a:t>
            </a:r>
            <a:endParaRPr lang="en-US" sz="1400" dirty="0">
              <a:solidFill>
                <a:prstClr val="black"/>
              </a:solidFill>
              <a:latin typeface="Arial" panose="020B0604020202020204"/>
            </a:endParaRPr>
          </a:p>
          <a:p>
            <a:pPr marL="0" marR="0" lvl="0" indent="0" defTabSz="457200" rtl="0" eaLnBrk="1" fontAlgn="auto" latinLnBrk="0" hangingPunct="1">
              <a:lnSpc>
                <a:spcPct val="100000"/>
              </a:lnSpc>
              <a:spcBef>
                <a:spcPts val="0"/>
              </a:spcBef>
              <a:spcAft>
                <a:spcPts val="0"/>
              </a:spcAft>
              <a:buClrTx/>
              <a:buSzTx/>
              <a:buFontTx/>
              <a:buNone/>
              <a:tabLst/>
              <a:defRPr/>
            </a:pPr>
            <a:endParaRPr lang="en-US" sz="1400" dirty="0">
              <a:solidFill>
                <a:prstClr val="black"/>
              </a:solidFill>
              <a:latin typeface="Arial" panose="020B0604020202020204"/>
            </a:endParaRPr>
          </a:p>
          <a:p>
            <a:pPr marL="0" marR="0" lvl="0" indent="0" defTabSz="457200" rtl="0" eaLnBrk="1" fontAlgn="auto" latinLnBrk="0" hangingPunct="1">
              <a:lnSpc>
                <a:spcPct val="100000"/>
              </a:lnSpc>
              <a:spcBef>
                <a:spcPts val="0"/>
              </a:spcBef>
              <a:spcAft>
                <a:spcPts val="0"/>
              </a:spcAft>
              <a:buClrTx/>
              <a:buSzTx/>
              <a:buFontTx/>
              <a:buNone/>
              <a:tabLst/>
              <a:defRPr/>
            </a:pPr>
            <a:r>
              <a:rPr lang="en-US" sz="1400" dirty="0">
                <a:solidFill>
                  <a:prstClr val="black"/>
                </a:solidFill>
                <a:latin typeface="Arial" panose="020B0604020202020204"/>
              </a:rPr>
              <a:t>“The overall experience was good”</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 name="TextBox 1"/>
          <p:cNvSpPr txBox="1"/>
          <p:nvPr/>
        </p:nvSpPr>
        <p:spPr>
          <a:xfrm>
            <a:off x="3132347" y="4086662"/>
            <a:ext cx="2798064" cy="1938992"/>
          </a:xfrm>
          <a:prstGeom prst="rect">
            <a:avLst/>
          </a:prstGeom>
          <a:noFill/>
        </p:spPr>
        <p:txBody>
          <a:bodyPr wrap="square" rtlCol="0">
            <a:spAutoFit/>
          </a:bodyPr>
          <a:lstStyle/>
          <a:p>
            <a:pPr algn="ctr"/>
            <a:r>
              <a:rPr lang="en-US" dirty="0"/>
              <a:t>OPR/Action</a:t>
            </a:r>
          </a:p>
          <a:p>
            <a:pPr algn="ctr"/>
            <a:endParaRPr lang="en-US" dirty="0"/>
          </a:p>
          <a:p>
            <a:pPr marL="285750" indent="-285750">
              <a:buFont typeface="Arial" panose="020B0604020202020204" pitchFamily="34" charset="0"/>
              <a:buChar char="•"/>
            </a:pPr>
            <a:r>
              <a:rPr lang="en-US" sz="1400" dirty="0">
                <a:latin typeface="Arial "/>
              </a:rPr>
              <a:t>Transportation office working to resolve repeat offenders</a:t>
            </a:r>
          </a:p>
          <a:p>
            <a:pPr marL="285750" indent="-285750">
              <a:buFont typeface="Arial" panose="020B0604020202020204" pitchFamily="34" charset="0"/>
              <a:buChar char="•"/>
            </a:pPr>
            <a:endParaRPr lang="en-US" sz="1400" dirty="0">
              <a:latin typeface="Arial "/>
            </a:endParaRPr>
          </a:p>
          <a:p>
            <a:pPr marL="285750" indent="-285750">
              <a:buFont typeface="Arial" panose="020B0604020202020204" pitchFamily="34" charset="0"/>
              <a:buChar char="•"/>
            </a:pPr>
            <a:r>
              <a:rPr lang="en-US" sz="1400" dirty="0">
                <a:latin typeface="Arial "/>
              </a:rPr>
              <a:t>Transportation personnel added as ICE Managers for situational awareness</a:t>
            </a:r>
          </a:p>
        </p:txBody>
      </p:sp>
      <p:cxnSp>
        <p:nvCxnSpPr>
          <p:cNvPr id="8" name="Straight Connector 7">
            <a:extLst>
              <a:ext uri="{FF2B5EF4-FFF2-40B4-BE49-F238E27FC236}">
                <a16:creationId xmlns:a16="http://schemas.microsoft.com/office/drawing/2014/main" id="{BDFF0D48-D9B9-4046-8077-9EE39F9CF5BA}"/>
              </a:ext>
            </a:extLst>
          </p:cNvPr>
          <p:cNvCxnSpPr>
            <a:cxnSpLocks/>
          </p:cNvCxnSpPr>
          <p:nvPr/>
        </p:nvCxnSpPr>
        <p:spPr>
          <a:xfrm flipH="1">
            <a:off x="5965987" y="4089539"/>
            <a:ext cx="1" cy="237776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6088248-29E7-4FB6-AF2B-23BB039FDB90}"/>
              </a:ext>
            </a:extLst>
          </p:cNvPr>
          <p:cNvCxnSpPr>
            <a:cxnSpLocks/>
          </p:cNvCxnSpPr>
          <p:nvPr/>
        </p:nvCxnSpPr>
        <p:spPr>
          <a:xfrm>
            <a:off x="152333" y="4089539"/>
            <a:ext cx="8862268" cy="1939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E95DDD8-14FF-4E42-84E9-B01EC4D54933}"/>
              </a:ext>
            </a:extLst>
          </p:cNvPr>
          <p:cNvCxnSpPr>
            <a:cxnSpLocks/>
          </p:cNvCxnSpPr>
          <p:nvPr/>
        </p:nvCxnSpPr>
        <p:spPr>
          <a:xfrm flipH="1">
            <a:off x="3132347" y="4108931"/>
            <a:ext cx="1" cy="237776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6CF234A-8C01-4E7F-9BF3-31EF1F61299C}"/>
              </a:ext>
            </a:extLst>
          </p:cNvPr>
          <p:cNvSpPr txBox="1"/>
          <p:nvPr/>
        </p:nvSpPr>
        <p:spPr>
          <a:xfrm>
            <a:off x="1" y="4095645"/>
            <a:ext cx="3099444" cy="1938992"/>
          </a:xfrm>
          <a:prstGeom prst="rect">
            <a:avLst/>
          </a:prstGeom>
          <a:noFill/>
        </p:spPr>
        <p:txBody>
          <a:bodyPr wrap="square" rtlCol="0">
            <a:spAutoFit/>
          </a:bodyPr>
          <a:lstStyle/>
          <a:p>
            <a:pPr algn="ctr"/>
            <a:r>
              <a:rPr lang="en-US" dirty="0">
                <a:latin typeface="Arial "/>
              </a:rPr>
              <a:t>Customer Feedback</a:t>
            </a:r>
          </a:p>
          <a:p>
            <a:pPr marL="285750" indent="-285750" algn="ctr">
              <a:buFont typeface="Arial" panose="020B0604020202020204" pitchFamily="34" charset="0"/>
              <a:buChar char="•"/>
            </a:pPr>
            <a:endParaRPr lang="en-US" dirty="0">
              <a:latin typeface="Arial "/>
            </a:endParaRPr>
          </a:p>
          <a:p>
            <a:pPr marL="285750" indent="-285750">
              <a:buFont typeface="Arial" panose="020B0604020202020204" pitchFamily="34" charset="0"/>
              <a:buChar char="•"/>
            </a:pPr>
            <a:r>
              <a:rPr lang="en-US" sz="1400" dirty="0">
                <a:latin typeface="Arial "/>
              </a:rPr>
              <a:t>Truck No – shows/Late trucks</a:t>
            </a:r>
          </a:p>
          <a:p>
            <a:pPr marL="285750" indent="-285750">
              <a:buFont typeface="Arial" panose="020B0604020202020204" pitchFamily="34" charset="0"/>
              <a:buChar char="•"/>
            </a:pPr>
            <a:endParaRPr lang="en-US" sz="1400" dirty="0">
              <a:latin typeface="Arial "/>
            </a:endParaRPr>
          </a:p>
          <a:p>
            <a:pPr marL="285750" indent="-285750">
              <a:buFont typeface="Arial" panose="020B0604020202020204" pitchFamily="34" charset="0"/>
              <a:buChar char="•"/>
            </a:pPr>
            <a:r>
              <a:rPr lang="en-US" sz="1400" dirty="0">
                <a:latin typeface="Arial "/>
              </a:rPr>
              <a:t>Poor carrier performance</a:t>
            </a:r>
          </a:p>
          <a:p>
            <a:pPr marL="285750" indent="-285750">
              <a:buFont typeface="Arial" panose="020B0604020202020204" pitchFamily="34" charset="0"/>
              <a:buChar char="•"/>
            </a:pPr>
            <a:endParaRPr lang="en-US" sz="1400" dirty="0">
              <a:latin typeface="Arial "/>
            </a:endParaRPr>
          </a:p>
          <a:p>
            <a:pPr marL="285750" indent="-285750">
              <a:buFont typeface="Arial" panose="020B0604020202020204" pitchFamily="34" charset="0"/>
              <a:buChar char="•"/>
            </a:pPr>
            <a:r>
              <a:rPr lang="en-US" sz="1400" dirty="0">
                <a:latin typeface="Arial "/>
              </a:rPr>
              <a:t>Access getting on base</a:t>
            </a:r>
          </a:p>
          <a:p>
            <a:pPr marL="285750" indent="-285750">
              <a:buFont typeface="Arial" panose="020B0604020202020204" pitchFamily="34" charset="0"/>
              <a:buChar char="•"/>
            </a:pPr>
            <a:endParaRPr lang="en-US" sz="1400" dirty="0">
              <a:latin typeface="Arial "/>
            </a:endParaRPr>
          </a:p>
        </p:txBody>
      </p:sp>
      <p:sp>
        <p:nvSpPr>
          <p:cNvPr id="15" name="Title 2">
            <a:extLst>
              <a:ext uri="{FF2B5EF4-FFF2-40B4-BE49-F238E27FC236}">
                <a16:creationId xmlns:a16="http://schemas.microsoft.com/office/drawing/2014/main" id="{30C9E7A2-E4C9-4990-95E3-268DE474803B}"/>
              </a:ext>
            </a:extLst>
          </p:cNvPr>
          <p:cNvSpPr>
            <a:spLocks noGrp="1"/>
          </p:cNvSpPr>
          <p:nvPr>
            <p:ph type="title"/>
          </p:nvPr>
        </p:nvSpPr>
        <p:spPr>
          <a:xfrm>
            <a:off x="3657600" y="0"/>
            <a:ext cx="5486400" cy="1170432"/>
          </a:xfrm>
        </p:spPr>
        <p:txBody>
          <a:bodyPr anchor="ctr" anchorCtr="1">
            <a:normAutofit/>
          </a:bodyPr>
          <a:lstStyle/>
          <a:p>
            <a:r>
              <a:rPr lang="en-US" dirty="0"/>
              <a:t>Transportation</a:t>
            </a:r>
          </a:p>
        </p:txBody>
      </p:sp>
      <p:pic>
        <p:nvPicPr>
          <p:cNvPr id="7" name="Picture 6" descr="A screenshot of a cell phone&#10;&#10;Description automatically generated">
            <a:extLst>
              <a:ext uri="{FF2B5EF4-FFF2-40B4-BE49-F238E27FC236}">
                <a16:creationId xmlns:a16="http://schemas.microsoft.com/office/drawing/2014/main" id="{873B8EA5-65A9-4A7D-94DD-02D00AB8BFDC}"/>
              </a:ext>
            </a:extLst>
          </p:cNvPr>
          <p:cNvPicPr>
            <a:picLocks noChangeAspect="1"/>
          </p:cNvPicPr>
          <p:nvPr/>
        </p:nvPicPr>
        <p:blipFill>
          <a:blip r:embed="rId3"/>
          <a:stretch>
            <a:fillRect/>
          </a:stretch>
        </p:blipFill>
        <p:spPr>
          <a:xfrm>
            <a:off x="0" y="1170432"/>
            <a:ext cx="9144000" cy="2847154"/>
          </a:xfrm>
          <a:prstGeom prst="rect">
            <a:avLst/>
          </a:prstGeom>
        </p:spPr>
      </p:pic>
    </p:spTree>
    <p:extLst>
      <p:ext uri="{BB962C8B-B14F-4D97-AF65-F5344CB8AC3E}">
        <p14:creationId xmlns:p14="http://schemas.microsoft.com/office/powerpoint/2010/main" val="39149648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BDFF0D48-D9B9-4046-8077-9EE39F9CF5BA}"/>
              </a:ext>
            </a:extLst>
          </p:cNvPr>
          <p:cNvCxnSpPr>
            <a:cxnSpLocks/>
          </p:cNvCxnSpPr>
          <p:nvPr/>
        </p:nvCxnSpPr>
        <p:spPr>
          <a:xfrm flipH="1">
            <a:off x="5965987" y="4089539"/>
            <a:ext cx="1" cy="237776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6088248-29E7-4FB6-AF2B-23BB039FDB90}"/>
              </a:ext>
            </a:extLst>
          </p:cNvPr>
          <p:cNvCxnSpPr>
            <a:cxnSpLocks/>
          </p:cNvCxnSpPr>
          <p:nvPr/>
        </p:nvCxnSpPr>
        <p:spPr>
          <a:xfrm>
            <a:off x="152333" y="4089539"/>
            <a:ext cx="8862268" cy="1939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E95DDD8-14FF-4E42-84E9-B01EC4D54933}"/>
              </a:ext>
            </a:extLst>
          </p:cNvPr>
          <p:cNvCxnSpPr>
            <a:cxnSpLocks/>
          </p:cNvCxnSpPr>
          <p:nvPr/>
        </p:nvCxnSpPr>
        <p:spPr>
          <a:xfrm flipH="1">
            <a:off x="3132347" y="4108931"/>
            <a:ext cx="1" cy="237776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5B76B714-BC5B-461D-8CFC-F59EF0E47A34}"/>
              </a:ext>
            </a:extLst>
          </p:cNvPr>
          <p:cNvSpPr txBox="1"/>
          <p:nvPr/>
        </p:nvSpPr>
        <p:spPr>
          <a:xfrm>
            <a:off x="5980176" y="4088629"/>
            <a:ext cx="3163824" cy="1938992"/>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Arial" panose="020B0604020202020204"/>
              </a:rPr>
              <a:t>Comments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black"/>
              </a:solidFill>
              <a:effectLst/>
              <a:uLnTx/>
              <a:uFillTx/>
              <a:latin typeface="Arial" panose="020B0604020202020204"/>
              <a:ea typeface="+mn-ea"/>
              <a:cs typeface="+mn-cs"/>
            </a:endParaRPr>
          </a:p>
          <a:p>
            <a:pPr marR="0" lvl="0" defTabSz="457200" rtl="0" eaLnBrk="1" fontAlgn="auto" latinLnBrk="0" hangingPunct="1">
              <a:lnSpc>
                <a:spcPct val="100000"/>
              </a:lnSpc>
              <a:spcBef>
                <a:spcPts val="0"/>
              </a:spcBef>
              <a:spcAft>
                <a:spcPts val="0"/>
              </a:spcAft>
              <a:buClrTx/>
              <a:buSzTx/>
              <a:tabLst/>
              <a:defRPr/>
            </a:pPr>
            <a:r>
              <a:rPr lang="en-US" sz="1400" dirty="0">
                <a:solidFill>
                  <a:prstClr val="black"/>
                </a:solidFill>
                <a:latin typeface="Arial" panose="020B0604020202020204"/>
              </a:rPr>
              <a:t>“Do not relocate the on-site COR”</a:t>
            </a:r>
          </a:p>
          <a:p>
            <a:pPr marR="0" lvl="0" defTabSz="457200" rtl="0" eaLnBrk="1" fontAlgn="auto" latinLnBrk="0" hangingPunct="1">
              <a:lnSpc>
                <a:spcPct val="100000"/>
              </a:lnSpc>
              <a:spcBef>
                <a:spcPts val="0"/>
              </a:spcBef>
              <a:spcAft>
                <a:spcPts val="0"/>
              </a:spcAft>
              <a:buClrTx/>
              <a:buSzTx/>
              <a:tabLst/>
              <a:defRPr/>
            </a:pPr>
            <a:endParaRPr kumimoji="0" lang="en-US" sz="1400" b="0" i="0" u="none" strike="noStrike" kern="1200" cap="none" spc="0" normalizeH="0" noProof="0" dirty="0">
              <a:ln>
                <a:noFill/>
              </a:ln>
              <a:solidFill>
                <a:prstClr val="black"/>
              </a:solidFill>
              <a:effectLst/>
              <a:uLnTx/>
              <a:uFillTx/>
              <a:latin typeface="Arial" panose="020B0604020202020204"/>
              <a:ea typeface="+mn-ea"/>
              <a:cs typeface="+mn-cs"/>
            </a:endParaRPr>
          </a:p>
          <a:p>
            <a:pPr marR="0" lvl="0" defTabSz="457200" rtl="0" eaLnBrk="1" fontAlgn="auto" latinLnBrk="0" hangingPunct="1">
              <a:lnSpc>
                <a:spcPct val="100000"/>
              </a:lnSpc>
              <a:spcBef>
                <a:spcPts val="0"/>
              </a:spcBef>
              <a:spcAft>
                <a:spcPts val="0"/>
              </a:spcAft>
              <a:buClrTx/>
              <a:buSzTx/>
              <a:tabLst/>
              <a:defRPr/>
            </a:pPr>
            <a:r>
              <a:rPr lang="en-US" sz="1400" dirty="0">
                <a:solidFill>
                  <a:prstClr val="black"/>
                </a:solidFill>
                <a:latin typeface="Arial" panose="020B0604020202020204"/>
              </a:rPr>
              <a:t>“This leadership and staff have set the standard for customer support and satisfaction.  No improvements needed!”</a:t>
            </a:r>
            <a:endParaRPr kumimoji="0" lang="en-US" sz="1400" b="0" i="0" u="none" strike="noStrike" kern="1200" cap="none" spc="0" normalizeH="0" noProof="0" dirty="0">
              <a:ln>
                <a:noFill/>
              </a:ln>
              <a:solidFill>
                <a:prstClr val="black"/>
              </a:solidFill>
              <a:effectLst/>
              <a:uLnTx/>
              <a:uFillTx/>
              <a:latin typeface="Arial" panose="020B0604020202020204"/>
              <a:ea typeface="+mn-ea"/>
              <a:cs typeface="+mn-cs"/>
            </a:endParaRPr>
          </a:p>
        </p:txBody>
      </p:sp>
      <p:sp>
        <p:nvSpPr>
          <p:cNvPr id="15" name="TextBox 14">
            <a:extLst>
              <a:ext uri="{FF2B5EF4-FFF2-40B4-BE49-F238E27FC236}">
                <a16:creationId xmlns:a16="http://schemas.microsoft.com/office/drawing/2014/main" id="{4BF6A9CF-EDC7-454A-BD28-67B04EFA8C90}"/>
              </a:ext>
            </a:extLst>
          </p:cNvPr>
          <p:cNvSpPr txBox="1"/>
          <p:nvPr/>
        </p:nvSpPr>
        <p:spPr>
          <a:xfrm>
            <a:off x="3154680" y="4106845"/>
            <a:ext cx="2788920" cy="1723549"/>
          </a:xfrm>
          <a:prstGeom prst="rect">
            <a:avLst/>
          </a:prstGeom>
          <a:noFill/>
        </p:spPr>
        <p:txBody>
          <a:bodyPr wrap="square" rtlCol="0">
            <a:spAutoFit/>
          </a:bodyPr>
          <a:lstStyle/>
          <a:p>
            <a:pPr algn="ctr"/>
            <a:r>
              <a:rPr lang="en-US" dirty="0"/>
              <a:t>OPR/Action</a:t>
            </a:r>
          </a:p>
          <a:p>
            <a:pPr algn="ctr"/>
            <a:endParaRPr lang="en-US" dirty="0"/>
          </a:p>
          <a:p>
            <a:pPr marL="285750" indent="-285750">
              <a:buFont typeface="Arial" panose="020B0604020202020204" pitchFamily="34" charset="0"/>
              <a:buChar char="•"/>
            </a:pPr>
            <a:r>
              <a:rPr lang="en-US" sz="1400" dirty="0">
                <a:latin typeface="Arial" panose="020B0604020202020204" pitchFamily="34" charset="0"/>
              </a:rPr>
              <a:t>HMMS does require customer contact data</a:t>
            </a:r>
          </a:p>
          <a:p>
            <a:pPr marL="285750" indent="-285750">
              <a:buFont typeface="Arial" panose="020B0604020202020204" pitchFamily="34" charset="0"/>
              <a:buChar char="•"/>
            </a:pPr>
            <a:endParaRPr lang="en-US" sz="1400" dirty="0">
              <a:latin typeface="Arial" panose="020B0604020202020204" pitchFamily="34" charset="0"/>
            </a:endParaRPr>
          </a:p>
          <a:p>
            <a:pPr marL="285750" indent="-285750">
              <a:buFont typeface="Arial" panose="020B0604020202020204" pitchFamily="34" charset="0"/>
              <a:buChar char="•"/>
            </a:pPr>
            <a:r>
              <a:rPr lang="en-US" sz="1400" dirty="0">
                <a:latin typeface="Arial" panose="020B0604020202020204" pitchFamily="34" charset="0"/>
              </a:rPr>
              <a:t>Environmental working to improve customer outreach</a:t>
            </a:r>
          </a:p>
        </p:txBody>
      </p:sp>
      <p:cxnSp>
        <p:nvCxnSpPr>
          <p:cNvPr id="16" name="Straight Connector 15">
            <a:extLst>
              <a:ext uri="{FF2B5EF4-FFF2-40B4-BE49-F238E27FC236}">
                <a16:creationId xmlns:a16="http://schemas.microsoft.com/office/drawing/2014/main" id="{C3C776BB-20A2-4DCA-ABE6-ED561AF38B75}"/>
              </a:ext>
            </a:extLst>
          </p:cNvPr>
          <p:cNvCxnSpPr>
            <a:cxnSpLocks/>
          </p:cNvCxnSpPr>
          <p:nvPr/>
        </p:nvCxnSpPr>
        <p:spPr>
          <a:xfrm>
            <a:off x="152333" y="4089539"/>
            <a:ext cx="8862268" cy="1939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0A2FEA49-9D53-4C04-A42B-00FA4E099AB1}"/>
              </a:ext>
            </a:extLst>
          </p:cNvPr>
          <p:cNvSpPr txBox="1"/>
          <p:nvPr/>
        </p:nvSpPr>
        <p:spPr>
          <a:xfrm>
            <a:off x="1" y="4077357"/>
            <a:ext cx="3099444" cy="1723549"/>
          </a:xfrm>
          <a:prstGeom prst="rect">
            <a:avLst/>
          </a:prstGeom>
          <a:noFill/>
        </p:spPr>
        <p:txBody>
          <a:bodyPr wrap="square" rtlCol="0">
            <a:spAutoFit/>
          </a:bodyPr>
          <a:lstStyle/>
          <a:p>
            <a:pPr algn="ctr"/>
            <a:r>
              <a:rPr lang="en-US" dirty="0"/>
              <a:t>Customer Feedback</a:t>
            </a:r>
          </a:p>
          <a:p>
            <a:pPr algn="ctr"/>
            <a:endParaRPr lang="en-US" dirty="0"/>
          </a:p>
          <a:p>
            <a:pPr marL="285750" indent="-285750">
              <a:buFont typeface="Arial" panose="020B0604020202020204" pitchFamily="34" charset="0"/>
              <a:buChar char="•"/>
            </a:pPr>
            <a:r>
              <a:rPr lang="en-US" sz="1400" dirty="0">
                <a:latin typeface="Arial" panose="020B0604020202020204" pitchFamily="34" charset="0"/>
              </a:rPr>
              <a:t>COR responsiveness</a:t>
            </a:r>
          </a:p>
          <a:p>
            <a:pPr marL="285750" indent="-285750">
              <a:buFont typeface="Arial" panose="020B0604020202020204" pitchFamily="34" charset="0"/>
              <a:buChar char="•"/>
            </a:pPr>
            <a:endParaRPr lang="en-US" sz="1400" dirty="0">
              <a:latin typeface="Arial" panose="020B0604020202020204" pitchFamily="34" charset="0"/>
            </a:endParaRPr>
          </a:p>
          <a:p>
            <a:pPr marL="285750" indent="-285750">
              <a:buFont typeface="Arial" panose="020B0604020202020204" pitchFamily="34" charset="0"/>
              <a:buChar char="•"/>
            </a:pPr>
            <a:r>
              <a:rPr lang="en-US" sz="1400" dirty="0">
                <a:latin typeface="Arial" panose="020B0604020202020204" pitchFamily="34" charset="0"/>
              </a:rPr>
              <a:t>Limited (does not give us a real picture; less than 25 respondents</a:t>
            </a:r>
          </a:p>
          <a:p>
            <a:pPr marL="285750" indent="-285750">
              <a:buFont typeface="Arial" panose="020B0604020202020204" pitchFamily="34" charset="0"/>
              <a:buChar char="•"/>
            </a:pPr>
            <a:endParaRPr lang="en-US" sz="1400" dirty="0">
              <a:latin typeface="Arial" panose="020B0604020202020204" pitchFamily="34" charset="0"/>
            </a:endParaRPr>
          </a:p>
        </p:txBody>
      </p:sp>
      <p:sp>
        <p:nvSpPr>
          <p:cNvPr id="18" name="Title 2">
            <a:extLst>
              <a:ext uri="{FF2B5EF4-FFF2-40B4-BE49-F238E27FC236}">
                <a16:creationId xmlns:a16="http://schemas.microsoft.com/office/drawing/2014/main" id="{DAE8C7DE-9C4E-489A-B310-E7E21C05FCE8}"/>
              </a:ext>
            </a:extLst>
          </p:cNvPr>
          <p:cNvSpPr>
            <a:spLocks noGrp="1"/>
          </p:cNvSpPr>
          <p:nvPr>
            <p:ph type="title"/>
          </p:nvPr>
        </p:nvSpPr>
        <p:spPr>
          <a:xfrm>
            <a:off x="3657600" y="0"/>
            <a:ext cx="5486400" cy="1170432"/>
          </a:xfrm>
        </p:spPr>
        <p:txBody>
          <a:bodyPr anchor="ctr" anchorCtr="1">
            <a:normAutofit/>
          </a:bodyPr>
          <a:lstStyle/>
          <a:p>
            <a:r>
              <a:rPr lang="en-US" dirty="0"/>
              <a:t>Hazardous Waste</a:t>
            </a:r>
          </a:p>
        </p:txBody>
      </p:sp>
      <p:pic>
        <p:nvPicPr>
          <p:cNvPr id="6" name="Picture 5" descr="A screenshot of a cell phone&#10;&#10;Description automatically generated">
            <a:extLst>
              <a:ext uri="{FF2B5EF4-FFF2-40B4-BE49-F238E27FC236}">
                <a16:creationId xmlns:a16="http://schemas.microsoft.com/office/drawing/2014/main" id="{99A136DC-B47B-4407-8014-6EA1434A3F3A}"/>
              </a:ext>
            </a:extLst>
          </p:cNvPr>
          <p:cNvPicPr>
            <a:picLocks noChangeAspect="1"/>
          </p:cNvPicPr>
          <p:nvPr/>
        </p:nvPicPr>
        <p:blipFill>
          <a:blip r:embed="rId3"/>
          <a:stretch>
            <a:fillRect/>
          </a:stretch>
        </p:blipFill>
        <p:spPr>
          <a:xfrm>
            <a:off x="100012" y="1264423"/>
            <a:ext cx="8943975" cy="2657798"/>
          </a:xfrm>
          <a:prstGeom prst="rect">
            <a:avLst/>
          </a:prstGeom>
        </p:spPr>
      </p:pic>
    </p:spTree>
    <p:extLst>
      <p:ext uri="{BB962C8B-B14F-4D97-AF65-F5344CB8AC3E}">
        <p14:creationId xmlns:p14="http://schemas.microsoft.com/office/powerpoint/2010/main" val="33721155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9">
            <a:extLst>
              <a:ext uri="{FF2B5EF4-FFF2-40B4-BE49-F238E27FC236}">
                <a16:creationId xmlns:a16="http://schemas.microsoft.com/office/drawing/2014/main" id="{9BA1C828-B824-4DE5-BE2C-E139BB2AB997}"/>
              </a:ext>
            </a:extLst>
          </p:cNvPr>
          <p:cNvGraphicFramePr>
            <a:graphicFrameLocks/>
          </p:cNvGraphicFramePr>
          <p:nvPr/>
        </p:nvGraphicFramePr>
        <p:xfrm>
          <a:off x="29338" y="1207967"/>
          <a:ext cx="9114661" cy="1352353"/>
        </p:xfrm>
        <a:graphic>
          <a:graphicData uri="http://schemas.openxmlformats.org/drawingml/2006/table">
            <a:tbl>
              <a:tblPr firstRow="1" bandRow="1">
                <a:tableStyleId>{5940675A-B579-460E-94D1-54222C63F5DA}</a:tableStyleId>
              </a:tblPr>
              <a:tblGrid>
                <a:gridCol w="1988553">
                  <a:extLst>
                    <a:ext uri="{9D8B030D-6E8A-4147-A177-3AD203B41FA5}">
                      <a16:colId xmlns:a16="http://schemas.microsoft.com/office/drawing/2014/main" val="20000"/>
                    </a:ext>
                  </a:extLst>
                </a:gridCol>
                <a:gridCol w="770870">
                  <a:extLst>
                    <a:ext uri="{9D8B030D-6E8A-4147-A177-3AD203B41FA5}">
                      <a16:colId xmlns:a16="http://schemas.microsoft.com/office/drawing/2014/main" val="20001"/>
                    </a:ext>
                  </a:extLst>
                </a:gridCol>
                <a:gridCol w="770870">
                  <a:extLst>
                    <a:ext uri="{9D8B030D-6E8A-4147-A177-3AD203B41FA5}">
                      <a16:colId xmlns:a16="http://schemas.microsoft.com/office/drawing/2014/main" val="307549243"/>
                    </a:ext>
                  </a:extLst>
                </a:gridCol>
                <a:gridCol w="1010656">
                  <a:extLst>
                    <a:ext uri="{9D8B030D-6E8A-4147-A177-3AD203B41FA5}">
                      <a16:colId xmlns:a16="http://schemas.microsoft.com/office/drawing/2014/main" val="20002"/>
                    </a:ext>
                  </a:extLst>
                </a:gridCol>
                <a:gridCol w="1010656">
                  <a:extLst>
                    <a:ext uri="{9D8B030D-6E8A-4147-A177-3AD203B41FA5}">
                      <a16:colId xmlns:a16="http://schemas.microsoft.com/office/drawing/2014/main" val="3808075171"/>
                    </a:ext>
                  </a:extLst>
                </a:gridCol>
                <a:gridCol w="890764">
                  <a:extLst>
                    <a:ext uri="{9D8B030D-6E8A-4147-A177-3AD203B41FA5}">
                      <a16:colId xmlns:a16="http://schemas.microsoft.com/office/drawing/2014/main" val="20003"/>
                    </a:ext>
                  </a:extLst>
                </a:gridCol>
                <a:gridCol w="890764">
                  <a:extLst>
                    <a:ext uri="{9D8B030D-6E8A-4147-A177-3AD203B41FA5}">
                      <a16:colId xmlns:a16="http://schemas.microsoft.com/office/drawing/2014/main" val="2937855468"/>
                    </a:ext>
                  </a:extLst>
                </a:gridCol>
                <a:gridCol w="890764">
                  <a:extLst>
                    <a:ext uri="{9D8B030D-6E8A-4147-A177-3AD203B41FA5}">
                      <a16:colId xmlns:a16="http://schemas.microsoft.com/office/drawing/2014/main" val="708293888"/>
                    </a:ext>
                  </a:extLst>
                </a:gridCol>
                <a:gridCol w="890764">
                  <a:extLst>
                    <a:ext uri="{9D8B030D-6E8A-4147-A177-3AD203B41FA5}">
                      <a16:colId xmlns:a16="http://schemas.microsoft.com/office/drawing/2014/main" val="3357235246"/>
                    </a:ext>
                  </a:extLst>
                </a:gridCol>
              </a:tblGrid>
              <a:tr h="431554">
                <a:tc>
                  <a:txBody>
                    <a:bodyPr/>
                    <a:lstStyle/>
                    <a:p>
                      <a:pPr algn="ctr" fontAlgn="b"/>
                      <a:r>
                        <a:rPr lang="en-US" sz="1400" b="1" i="0" u="none" strike="noStrike" dirty="0">
                          <a:solidFill>
                            <a:schemeClr val="bg1"/>
                          </a:solidFill>
                          <a:effectLst/>
                          <a:latin typeface="Aril"/>
                          <a:cs typeface="Times New Roman" panose="02020603050405020304" pitchFamily="18" charset="0"/>
                        </a:rPr>
                        <a:t>Unsolicited</a:t>
                      </a:r>
                      <a:r>
                        <a:rPr lang="en-US" sz="1400" b="1" i="0" u="none" strike="noStrike" baseline="0" dirty="0">
                          <a:solidFill>
                            <a:schemeClr val="bg1"/>
                          </a:solidFill>
                          <a:effectLst/>
                          <a:latin typeface="Aril"/>
                          <a:cs typeface="Times New Roman" panose="02020603050405020304" pitchFamily="18" charset="0"/>
                        </a:rPr>
                        <a:t> Surveys</a:t>
                      </a:r>
                      <a:endParaRPr lang="en-US" sz="1400" b="1" i="0" u="none" strike="noStrike" dirty="0">
                        <a:solidFill>
                          <a:schemeClr val="bg1"/>
                        </a:solidFill>
                        <a:effectLst/>
                        <a:latin typeface="Aril"/>
                        <a:cs typeface="Times New Roman" panose="02020603050405020304" pitchFamily="18" charset="0"/>
                      </a:endParaRPr>
                    </a:p>
                  </a:txBody>
                  <a:tcPr marL="9525" marR="9525" marT="9528" marB="0" anchor="ctr">
                    <a:solidFill>
                      <a:srgbClr val="0000FF"/>
                    </a:solidFill>
                  </a:tcPr>
                </a:tc>
                <a:tc gridSpan="2">
                  <a:txBody>
                    <a:bodyPr/>
                    <a:lstStyle/>
                    <a:p>
                      <a:pPr algn="ctr" fontAlgn="b"/>
                      <a:r>
                        <a:rPr lang="en-US" sz="1400" b="1" i="0" u="none" strike="noStrike" dirty="0">
                          <a:solidFill>
                            <a:schemeClr val="bg1"/>
                          </a:solidFill>
                          <a:effectLst/>
                          <a:latin typeface="Aril"/>
                          <a:cs typeface="Times New Roman" panose="02020603050405020304" pitchFamily="18" charset="0"/>
                        </a:rPr>
                        <a:t>APR</a:t>
                      </a:r>
                    </a:p>
                  </a:txBody>
                  <a:tcPr marL="9525" marR="9525" marT="9528" marB="0" anchor="ctr">
                    <a:solidFill>
                      <a:srgbClr val="0000FF"/>
                    </a:solidFill>
                  </a:tcPr>
                </a:tc>
                <a:tc hMerge="1">
                  <a:txBody>
                    <a:bodyPr/>
                    <a:lstStyle/>
                    <a:p>
                      <a:pPr algn="ctr" fontAlgn="b"/>
                      <a:endParaRPr lang="en-US"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8" marB="0" anchor="ctr">
                    <a:solidFill>
                      <a:srgbClr val="0000FF"/>
                    </a:solidFill>
                  </a:tcPr>
                </a:tc>
                <a:tc gridSpan="2">
                  <a:txBody>
                    <a:bodyPr/>
                    <a:lstStyle/>
                    <a:p>
                      <a:pPr algn="ctr" fontAlgn="b"/>
                      <a:r>
                        <a:rPr lang="en-US" sz="1400" b="1" i="0" u="none" strike="noStrike" dirty="0">
                          <a:solidFill>
                            <a:schemeClr val="bg1"/>
                          </a:solidFill>
                          <a:effectLst/>
                          <a:latin typeface="Aril"/>
                          <a:cs typeface="Times New Roman" panose="02020603050405020304" pitchFamily="18" charset="0"/>
                        </a:rPr>
                        <a:t>MAY</a:t>
                      </a:r>
                    </a:p>
                  </a:txBody>
                  <a:tcPr marL="9525" marR="9525" marT="9528" marB="0" anchor="ctr">
                    <a:solidFill>
                      <a:srgbClr val="0000FF"/>
                    </a:solidFill>
                  </a:tcPr>
                </a:tc>
                <a:tc hMerge="1">
                  <a:txBody>
                    <a:bodyPr/>
                    <a:lstStyle/>
                    <a:p>
                      <a:pPr algn="ctr" fontAlgn="b"/>
                      <a:endParaRPr lang="en-US"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8" marB="0" anchor="ctr">
                    <a:solidFill>
                      <a:srgbClr val="0000FF"/>
                    </a:solidFill>
                  </a:tcPr>
                </a:tc>
                <a:tc gridSpan="2">
                  <a:txBody>
                    <a:bodyPr/>
                    <a:lstStyle/>
                    <a:p>
                      <a:pPr algn="ctr" fontAlgn="b"/>
                      <a:r>
                        <a:rPr lang="en-US" sz="1400" b="1" i="0" u="none" strike="noStrike" dirty="0">
                          <a:solidFill>
                            <a:schemeClr val="bg1"/>
                          </a:solidFill>
                          <a:effectLst/>
                          <a:latin typeface="Aril"/>
                          <a:cs typeface="Times New Roman" panose="02020603050405020304" pitchFamily="18" charset="0"/>
                        </a:rPr>
                        <a:t>JUN</a:t>
                      </a:r>
                    </a:p>
                  </a:txBody>
                  <a:tcPr marL="9525" marR="9525" marT="9528" marB="0" anchor="ctr">
                    <a:solidFill>
                      <a:srgbClr val="0000FF"/>
                    </a:solidFill>
                  </a:tcPr>
                </a:tc>
                <a:tc hMerge="1">
                  <a:txBody>
                    <a:bodyPr/>
                    <a:lstStyle/>
                    <a:p>
                      <a:pPr algn="ctr" fontAlgn="b"/>
                      <a:endParaRPr lang="en-US"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8" marB="0" anchor="ctr">
                    <a:solidFill>
                      <a:srgbClr val="0000FF"/>
                    </a:solidFill>
                  </a:tcPr>
                </a:tc>
                <a:tc gridSpan="2">
                  <a:txBody>
                    <a:bodyPr/>
                    <a:lstStyle/>
                    <a:p>
                      <a:pPr algn="ctr" fontAlgn="b"/>
                      <a:r>
                        <a:rPr lang="en-US" sz="1400" b="1" i="0" u="none" strike="noStrike" dirty="0">
                          <a:solidFill>
                            <a:schemeClr val="bg1"/>
                          </a:solidFill>
                          <a:effectLst/>
                          <a:latin typeface="Aril"/>
                          <a:cs typeface="Times New Roman" panose="02020603050405020304" pitchFamily="18" charset="0"/>
                        </a:rPr>
                        <a:t>3rd Qtr</a:t>
                      </a:r>
                    </a:p>
                  </a:txBody>
                  <a:tcPr marL="9525" marR="9525" marT="9528" marB="0" anchor="ctr">
                    <a:solidFill>
                      <a:srgbClr val="0000FF"/>
                    </a:solidFill>
                  </a:tcPr>
                </a:tc>
                <a:tc hMerge="1">
                  <a:txBody>
                    <a:bodyPr/>
                    <a:lstStyle/>
                    <a:p>
                      <a:pPr algn="ctr" fontAlgn="b"/>
                      <a:endParaRPr lang="en-US" sz="1400" b="1" i="0" u="none" strike="noStrike" dirty="0">
                        <a:solidFill>
                          <a:schemeClr val="bg1"/>
                        </a:solidFill>
                        <a:effectLst/>
                        <a:latin typeface="Aril"/>
                        <a:cs typeface="Times New Roman" panose="02020603050405020304" pitchFamily="18" charset="0"/>
                      </a:endParaRPr>
                    </a:p>
                  </a:txBody>
                  <a:tcPr marL="9525" marR="9525" marT="9528" marB="0" anchor="ctr">
                    <a:solidFill>
                      <a:srgbClr val="0000FF"/>
                    </a:solidFill>
                  </a:tcPr>
                </a:tc>
                <a:extLst>
                  <a:ext uri="{0D108BD9-81ED-4DB2-BD59-A6C34878D82A}">
                    <a16:rowId xmlns:a16="http://schemas.microsoft.com/office/drawing/2014/main" val="10000"/>
                  </a:ext>
                </a:extLst>
              </a:tr>
              <a:tr h="423718">
                <a:tc>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n-US" sz="1400" b="0" i="0" u="none" strike="noStrike" dirty="0">
                        <a:solidFill>
                          <a:srgbClr val="000000"/>
                        </a:solidFill>
                        <a:effectLst/>
                        <a:latin typeface="Aril"/>
                        <a:cs typeface="Times New Roman" panose="02020603050405020304" pitchFamily="18" charset="0"/>
                      </a:endParaRPr>
                    </a:p>
                  </a:txBody>
                  <a:tcPr marL="9525" marR="9525" marT="9528" marB="0" anchor="b">
                    <a:solidFill>
                      <a:schemeClr val="accent4">
                        <a:lumMod val="40000"/>
                        <a:lumOff val="60000"/>
                      </a:schemeClr>
                    </a:solidFill>
                  </a:tcPr>
                </a:tc>
                <a:tc>
                  <a:txBody>
                    <a:bodyPr/>
                    <a:lstStyle/>
                    <a:p>
                      <a:pPr algn="ctr" fontAlgn="b"/>
                      <a:r>
                        <a:rPr lang="en-US" sz="1400" b="1" i="0" u="none" strike="noStrike" dirty="0" err="1">
                          <a:solidFill>
                            <a:srgbClr val="000000"/>
                          </a:solidFill>
                          <a:effectLst/>
                          <a:latin typeface="Aril"/>
                          <a:cs typeface="Times New Roman" panose="02020603050405020304" pitchFamily="18" charset="0"/>
                        </a:rPr>
                        <a:t>Resp</a:t>
                      </a:r>
                      <a:endParaRPr lang="en-US" sz="1400" b="1" i="0" u="none" strike="noStrike" dirty="0">
                        <a:solidFill>
                          <a:srgbClr val="000000"/>
                        </a:solidFill>
                        <a:effectLst/>
                        <a:latin typeface="Aril"/>
                        <a:cs typeface="Times New Roman" panose="02020603050405020304" pitchFamily="18" charset="0"/>
                      </a:endParaRPr>
                    </a:p>
                  </a:txBody>
                  <a:tcPr marL="9525" marR="9525" marT="9525" marB="0" anchor="b">
                    <a:noFill/>
                  </a:tcPr>
                </a:tc>
                <a:tc>
                  <a:txBody>
                    <a:bodyPr/>
                    <a:lstStyle/>
                    <a:p>
                      <a:pPr algn="ctr" fontAlgn="b"/>
                      <a:r>
                        <a:rPr lang="en-US" sz="1400" b="1" i="0" u="none" strike="noStrike" dirty="0">
                          <a:solidFill>
                            <a:srgbClr val="000000"/>
                          </a:solidFill>
                          <a:effectLst/>
                          <a:latin typeface="Aril"/>
                          <a:cs typeface="Times New Roman" panose="02020603050405020304" pitchFamily="18" charset="0"/>
                        </a:rPr>
                        <a:t>CSAT</a:t>
                      </a:r>
                    </a:p>
                  </a:txBody>
                  <a:tcPr marL="9525" marR="9525" marT="9525" marB="0" anchor="b">
                    <a:noFill/>
                  </a:tcPr>
                </a:tc>
                <a:tc>
                  <a:txBody>
                    <a:bodyPr/>
                    <a:lstStyle/>
                    <a:p>
                      <a:pPr algn="ctr" fontAlgn="b"/>
                      <a:r>
                        <a:rPr lang="en-US" sz="1400" b="1" i="0" u="none" strike="noStrike" dirty="0">
                          <a:solidFill>
                            <a:srgbClr val="000000"/>
                          </a:solidFill>
                          <a:effectLst/>
                          <a:latin typeface="Aril"/>
                          <a:cs typeface="Times New Roman" panose="02020603050405020304" pitchFamily="18" charset="0"/>
                        </a:rPr>
                        <a:t>Resp</a:t>
                      </a:r>
                    </a:p>
                  </a:txBody>
                  <a:tcPr marL="7620" marR="7620" marT="7620" marB="0" anchor="b">
                    <a:noFill/>
                  </a:tcPr>
                </a:tc>
                <a:tc>
                  <a:txBody>
                    <a:bodyPr/>
                    <a:lstStyle/>
                    <a:p>
                      <a:pPr algn="ctr" fontAlgn="b"/>
                      <a:r>
                        <a:rPr lang="en-US" sz="1400" b="1" i="0" u="none" strike="noStrike" dirty="0">
                          <a:solidFill>
                            <a:srgbClr val="000000"/>
                          </a:solidFill>
                          <a:effectLst/>
                          <a:latin typeface="Aril"/>
                          <a:cs typeface="Times New Roman" panose="02020603050405020304" pitchFamily="18" charset="0"/>
                        </a:rPr>
                        <a:t>CSAT</a:t>
                      </a:r>
                    </a:p>
                  </a:txBody>
                  <a:tcPr marL="7620" marR="7620" marT="7620" marB="0" anchor="b">
                    <a:noFill/>
                  </a:tcPr>
                </a:tc>
                <a:tc>
                  <a:txBody>
                    <a:bodyPr/>
                    <a:lstStyle/>
                    <a:p>
                      <a:pPr algn="ctr" fontAlgn="b"/>
                      <a:r>
                        <a:rPr lang="en-US" sz="1400" b="1" i="0" u="none" strike="noStrike" dirty="0" err="1">
                          <a:solidFill>
                            <a:srgbClr val="000000"/>
                          </a:solidFill>
                          <a:effectLst/>
                          <a:latin typeface="Aril"/>
                          <a:cs typeface="Times New Roman" panose="02020603050405020304" pitchFamily="18" charset="0"/>
                        </a:rPr>
                        <a:t>Resp</a:t>
                      </a:r>
                      <a:endParaRPr lang="en-US" sz="1400" b="1" i="0" u="none" strike="noStrike" dirty="0">
                        <a:solidFill>
                          <a:srgbClr val="000000"/>
                        </a:solidFill>
                        <a:effectLst/>
                        <a:latin typeface="Aril"/>
                        <a:cs typeface="Times New Roman" panose="02020603050405020304" pitchFamily="18" charset="0"/>
                      </a:endParaRPr>
                    </a:p>
                  </a:txBody>
                  <a:tcPr marL="7620" marR="7620" marT="7620" marB="0" anchor="b">
                    <a:noFill/>
                  </a:tcPr>
                </a:tc>
                <a:tc>
                  <a:txBody>
                    <a:bodyPr/>
                    <a:lstStyle/>
                    <a:p>
                      <a:pPr algn="ctr" fontAlgn="b"/>
                      <a:r>
                        <a:rPr lang="en-US" sz="1400" b="1" i="0" u="none" strike="noStrike" dirty="0">
                          <a:solidFill>
                            <a:srgbClr val="000000"/>
                          </a:solidFill>
                          <a:effectLst/>
                          <a:latin typeface="Aril"/>
                          <a:cs typeface="Times New Roman" panose="02020603050405020304" pitchFamily="18" charset="0"/>
                        </a:rPr>
                        <a:t>CSAT</a:t>
                      </a:r>
                    </a:p>
                  </a:txBody>
                  <a:tcPr marL="7620" marR="7620" marT="7620" marB="0" anchor="b">
                    <a:noFill/>
                  </a:tcPr>
                </a:tc>
                <a:tc>
                  <a:txBody>
                    <a:bodyPr/>
                    <a:lstStyle/>
                    <a:p>
                      <a:pPr algn="ctr" fontAlgn="b"/>
                      <a:r>
                        <a:rPr lang="en-US" sz="1400" b="1" i="0" u="none" strike="noStrike" dirty="0">
                          <a:solidFill>
                            <a:srgbClr val="000000"/>
                          </a:solidFill>
                          <a:effectLst/>
                          <a:latin typeface="Aril"/>
                          <a:cs typeface="Times New Roman" panose="02020603050405020304" pitchFamily="18" charset="0"/>
                        </a:rPr>
                        <a:t>  Resp</a:t>
                      </a:r>
                    </a:p>
                  </a:txBody>
                  <a:tcPr marL="9525" marR="9525" marT="9528" marB="0" anchor="b">
                    <a:noFill/>
                  </a:tcPr>
                </a:tc>
                <a:tc>
                  <a:txBody>
                    <a:bodyPr/>
                    <a:lstStyle/>
                    <a:p>
                      <a:pPr algn="ctr" fontAlgn="b"/>
                      <a:r>
                        <a:rPr lang="en-US" sz="1400" b="1" i="0" u="none" strike="noStrike" dirty="0">
                          <a:solidFill>
                            <a:srgbClr val="000000"/>
                          </a:solidFill>
                          <a:effectLst/>
                          <a:latin typeface="Aril"/>
                          <a:cs typeface="Times New Roman" panose="02020603050405020304" pitchFamily="18" charset="0"/>
                        </a:rPr>
                        <a:t>CSAT</a:t>
                      </a:r>
                    </a:p>
                  </a:txBody>
                  <a:tcPr marL="9525" marR="9525" marT="9528" marB="0" anchor="b">
                    <a:noFill/>
                  </a:tcPr>
                </a:tc>
                <a:extLst>
                  <a:ext uri="{0D108BD9-81ED-4DB2-BD59-A6C34878D82A}">
                    <a16:rowId xmlns:a16="http://schemas.microsoft.com/office/drawing/2014/main" val="10004"/>
                  </a:ext>
                </a:extLst>
              </a:tr>
              <a:tr h="497081">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Aril"/>
                          <a:cs typeface="Times New Roman" panose="02020603050405020304" pitchFamily="18" charset="0"/>
                        </a:rPr>
                        <a:t>Customer Initiated Responses</a:t>
                      </a:r>
                    </a:p>
                  </a:txBody>
                  <a:tcPr marL="9525" marR="9525" marT="9528" marB="0" anchor="b">
                    <a:solidFill>
                      <a:schemeClr val="accent4">
                        <a:lumMod val="40000"/>
                        <a:lumOff val="60000"/>
                      </a:schemeClr>
                    </a:solidFill>
                  </a:tcPr>
                </a:tc>
                <a:tc>
                  <a:txBody>
                    <a:bodyPr/>
                    <a:lstStyle/>
                    <a:p>
                      <a:pPr algn="ctr" fontAlgn="b"/>
                      <a:r>
                        <a:rPr lang="en-US" sz="1400" b="1" i="0" u="none" strike="noStrike" dirty="0">
                          <a:solidFill>
                            <a:srgbClr val="000000"/>
                          </a:solidFill>
                          <a:effectLst/>
                          <a:latin typeface="Aril"/>
                          <a:cs typeface="Times New Roman" panose="02020603050405020304" pitchFamily="18" charset="0"/>
                        </a:rPr>
                        <a:t>21</a:t>
                      </a:r>
                    </a:p>
                  </a:txBody>
                  <a:tcPr marL="9525" marR="9525" marT="9525" marB="0" anchor="b">
                    <a:noFill/>
                  </a:tcPr>
                </a:tc>
                <a:tc>
                  <a:txBody>
                    <a:bodyPr/>
                    <a:lstStyle/>
                    <a:p>
                      <a:pPr algn="ctr" fontAlgn="b"/>
                      <a:r>
                        <a:rPr lang="en-US" sz="1400" b="1" i="0" u="none" strike="noStrike" dirty="0">
                          <a:solidFill>
                            <a:srgbClr val="000000"/>
                          </a:solidFill>
                          <a:effectLst/>
                          <a:latin typeface="Aril"/>
                          <a:cs typeface="Times New Roman" panose="02020603050405020304" pitchFamily="18" charset="0"/>
                        </a:rPr>
                        <a:t>95.2%</a:t>
                      </a:r>
                    </a:p>
                  </a:txBody>
                  <a:tcPr marL="9525" marR="9525" marT="9525" marB="0" anchor="b">
                    <a:solidFill>
                      <a:srgbClr val="00B050"/>
                    </a:solidFill>
                  </a:tcPr>
                </a:tc>
                <a:tc>
                  <a:txBody>
                    <a:bodyPr/>
                    <a:lstStyle/>
                    <a:p>
                      <a:pPr algn="ctr" fontAlgn="b"/>
                      <a:r>
                        <a:rPr lang="en-US" sz="1400" b="1" i="0" u="none" strike="noStrike" dirty="0">
                          <a:solidFill>
                            <a:srgbClr val="000000"/>
                          </a:solidFill>
                          <a:effectLst/>
                          <a:latin typeface="Aril"/>
                          <a:cs typeface="Times New Roman" panose="02020603050405020304" pitchFamily="18" charset="0"/>
                        </a:rPr>
                        <a:t>26</a:t>
                      </a:r>
                    </a:p>
                  </a:txBody>
                  <a:tcPr marL="7620" marR="7620" marT="7620" marB="0" anchor="b">
                    <a:noFill/>
                  </a:tcPr>
                </a:tc>
                <a:tc>
                  <a:txBody>
                    <a:bodyPr/>
                    <a:lstStyle/>
                    <a:p>
                      <a:pPr algn="ctr" fontAlgn="b"/>
                      <a:r>
                        <a:rPr lang="en-US" sz="1400" b="1" i="0" u="none" strike="noStrike" dirty="0">
                          <a:solidFill>
                            <a:srgbClr val="000000"/>
                          </a:solidFill>
                          <a:effectLst/>
                          <a:latin typeface="Aril"/>
                          <a:cs typeface="Times New Roman" panose="02020603050405020304" pitchFamily="18" charset="0"/>
                        </a:rPr>
                        <a:t>100%</a:t>
                      </a:r>
                    </a:p>
                  </a:txBody>
                  <a:tcPr marL="7620" marR="7620" marT="7620" marB="0" anchor="b">
                    <a:solidFill>
                      <a:srgbClr val="00B050"/>
                    </a:solidFill>
                  </a:tcPr>
                </a:tc>
                <a:tc>
                  <a:txBody>
                    <a:bodyPr/>
                    <a:lstStyle/>
                    <a:p>
                      <a:pPr algn="ctr" fontAlgn="b"/>
                      <a:r>
                        <a:rPr lang="en-US" sz="1400" b="1" i="0" u="none" strike="noStrike" dirty="0">
                          <a:solidFill>
                            <a:srgbClr val="000000"/>
                          </a:solidFill>
                          <a:effectLst/>
                          <a:latin typeface="Aril"/>
                          <a:cs typeface="Times New Roman" panose="02020603050405020304" pitchFamily="18" charset="0"/>
                        </a:rPr>
                        <a:t>12</a:t>
                      </a:r>
                    </a:p>
                  </a:txBody>
                  <a:tcPr marL="7620" marR="7620" marT="7620" marB="0" anchor="b">
                    <a:noFill/>
                  </a:tcPr>
                </a:tc>
                <a:tc>
                  <a:txBody>
                    <a:bodyPr/>
                    <a:lstStyle/>
                    <a:p>
                      <a:pPr algn="ctr" fontAlgn="b"/>
                      <a:r>
                        <a:rPr lang="en-US" sz="1400" b="1" i="0" u="none" strike="noStrike" dirty="0">
                          <a:solidFill>
                            <a:srgbClr val="000000"/>
                          </a:solidFill>
                          <a:effectLst/>
                          <a:latin typeface="Aril"/>
                          <a:cs typeface="Times New Roman" panose="02020603050405020304" pitchFamily="18" charset="0"/>
                        </a:rPr>
                        <a:t>100%</a:t>
                      </a:r>
                    </a:p>
                  </a:txBody>
                  <a:tcPr marL="7620" marR="7620" marT="7620" marB="0" anchor="b">
                    <a:solidFill>
                      <a:srgbClr val="00B050"/>
                    </a:solidFill>
                  </a:tcPr>
                </a:tc>
                <a:tc>
                  <a:txBody>
                    <a:bodyPr/>
                    <a:lstStyle/>
                    <a:p>
                      <a:pPr algn="ctr" fontAlgn="b"/>
                      <a:r>
                        <a:rPr lang="en-US" sz="1400" b="1" i="0" u="none" strike="noStrike" dirty="0">
                          <a:solidFill>
                            <a:srgbClr val="000000"/>
                          </a:solidFill>
                          <a:effectLst/>
                          <a:latin typeface="Aril"/>
                          <a:cs typeface="Times New Roman" panose="02020603050405020304" pitchFamily="18" charset="0"/>
                        </a:rPr>
                        <a:t>65</a:t>
                      </a:r>
                    </a:p>
                  </a:txBody>
                  <a:tcPr marL="9525" marR="9525" marT="9528" marB="0" anchor="b">
                    <a:noFill/>
                  </a:tcPr>
                </a:tc>
                <a:tc>
                  <a:txBody>
                    <a:bodyPr/>
                    <a:lstStyle/>
                    <a:p>
                      <a:pPr algn="ctr" fontAlgn="b"/>
                      <a:r>
                        <a:rPr lang="en-US" sz="1400" b="1" i="0" u="none" strike="noStrike">
                          <a:solidFill>
                            <a:srgbClr val="000000"/>
                          </a:solidFill>
                          <a:effectLst/>
                          <a:latin typeface="Aril"/>
                          <a:cs typeface="Times New Roman" panose="02020603050405020304" pitchFamily="18" charset="0"/>
                        </a:rPr>
                        <a:t>98.4%</a:t>
                      </a:r>
                      <a:endParaRPr lang="en-US" sz="1400" b="1" i="0" u="none" strike="noStrike" dirty="0">
                        <a:solidFill>
                          <a:srgbClr val="000000"/>
                        </a:solidFill>
                        <a:effectLst/>
                        <a:latin typeface="Aril"/>
                        <a:cs typeface="Times New Roman" panose="02020603050405020304" pitchFamily="18" charset="0"/>
                      </a:endParaRPr>
                    </a:p>
                  </a:txBody>
                  <a:tcPr marL="9525" marR="9525" marT="9528" marB="0" anchor="b">
                    <a:solidFill>
                      <a:srgbClr val="00B050"/>
                    </a:solidFill>
                  </a:tcPr>
                </a:tc>
                <a:extLst>
                  <a:ext uri="{0D108BD9-81ED-4DB2-BD59-A6C34878D82A}">
                    <a16:rowId xmlns:a16="http://schemas.microsoft.com/office/drawing/2014/main" val="455583241"/>
                  </a:ext>
                </a:extLst>
              </a:tr>
            </a:tbl>
          </a:graphicData>
        </a:graphic>
      </p:graphicFrame>
      <p:grpSp>
        <p:nvGrpSpPr>
          <p:cNvPr id="21" name="Group 20">
            <a:extLst>
              <a:ext uri="{FF2B5EF4-FFF2-40B4-BE49-F238E27FC236}">
                <a16:creationId xmlns:a16="http://schemas.microsoft.com/office/drawing/2014/main" id="{96BFDFAA-08A0-4380-9BB5-07BB136EBBE2}"/>
              </a:ext>
            </a:extLst>
          </p:cNvPr>
          <p:cNvGrpSpPr/>
          <p:nvPr/>
        </p:nvGrpSpPr>
        <p:grpSpPr>
          <a:xfrm>
            <a:off x="612111" y="2638635"/>
            <a:ext cx="7993264" cy="384048"/>
            <a:chOff x="492368" y="3960906"/>
            <a:chExt cx="7993264" cy="369332"/>
          </a:xfrm>
        </p:grpSpPr>
        <p:sp>
          <p:nvSpPr>
            <p:cNvPr id="22" name="TextBox 21">
              <a:extLst>
                <a:ext uri="{FF2B5EF4-FFF2-40B4-BE49-F238E27FC236}">
                  <a16:creationId xmlns:a16="http://schemas.microsoft.com/office/drawing/2014/main" id="{D49C477B-4DC5-4B68-8287-55C752A89991}"/>
                </a:ext>
              </a:extLst>
            </p:cNvPr>
            <p:cNvSpPr txBox="1"/>
            <p:nvPr/>
          </p:nvSpPr>
          <p:spPr>
            <a:xfrm>
              <a:off x="492368" y="3960906"/>
              <a:ext cx="7993264" cy="369332"/>
            </a:xfrm>
            <a:prstGeom prst="rect">
              <a:avLst/>
            </a:prstGeom>
            <a:noFill/>
          </p:spPr>
          <p:txBody>
            <a:bodyPr wrap="square">
              <a:spAutoFit/>
            </a:bodyPr>
            <a:lstStyle/>
            <a:p>
              <a:r>
                <a:rPr lang="en-US" sz="1800" b="1" dirty="0">
                  <a:latin typeface="Times New Roman" panose="02020603050405020304" pitchFamily="18" charset="0"/>
                  <a:cs typeface="Times New Roman" panose="02020603050405020304" pitchFamily="18" charset="0"/>
                </a:rPr>
                <a:t>Satisfaction Goal is 90%</a:t>
              </a:r>
            </a:p>
          </p:txBody>
        </p:sp>
        <p:sp>
          <p:nvSpPr>
            <p:cNvPr id="23" name="Rectangle 103">
              <a:extLst>
                <a:ext uri="{FF2B5EF4-FFF2-40B4-BE49-F238E27FC236}">
                  <a16:creationId xmlns:a16="http://schemas.microsoft.com/office/drawing/2014/main" id="{15CED027-4974-4926-BB2E-BAA60CF898DA}"/>
                </a:ext>
              </a:extLst>
            </p:cNvPr>
            <p:cNvSpPr>
              <a:spLocks noChangeArrowheads="1"/>
            </p:cNvSpPr>
            <p:nvPr/>
          </p:nvSpPr>
          <p:spPr bwMode="auto">
            <a:xfrm rot="10800000" flipV="1">
              <a:off x="6775352" y="4034040"/>
              <a:ext cx="1521106" cy="222496"/>
            </a:xfrm>
            <a:prstGeom prst="rect">
              <a:avLst/>
            </a:prstGeom>
            <a:solidFill>
              <a:srgbClr val="F9051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dirty="0">
                  <a:latin typeface="Aril"/>
                  <a:cs typeface="Times New Roman" panose="02020603050405020304" pitchFamily="18" charset="0"/>
                </a:rPr>
                <a:t>69– 0%</a:t>
              </a:r>
              <a:endParaRPr lang="en-US" sz="1400" dirty="0">
                <a:effectLst/>
                <a:latin typeface="Aril"/>
                <a:cs typeface="Times New Roman" panose="02020603050405020304" pitchFamily="18" charset="0"/>
              </a:endParaRPr>
            </a:p>
          </p:txBody>
        </p:sp>
        <p:sp>
          <p:nvSpPr>
            <p:cNvPr id="24" name="Rectangle 104">
              <a:extLst>
                <a:ext uri="{FF2B5EF4-FFF2-40B4-BE49-F238E27FC236}">
                  <a16:creationId xmlns:a16="http://schemas.microsoft.com/office/drawing/2014/main" id="{7844E3E1-12C5-421C-8500-5F2993DBFE9D}"/>
                </a:ext>
              </a:extLst>
            </p:cNvPr>
            <p:cNvSpPr>
              <a:spLocks noChangeArrowheads="1"/>
            </p:cNvSpPr>
            <p:nvPr/>
          </p:nvSpPr>
          <p:spPr bwMode="auto">
            <a:xfrm rot="10800000" flipV="1">
              <a:off x="5123705" y="4038094"/>
              <a:ext cx="1521106" cy="222496"/>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dirty="0">
                  <a:effectLst/>
                  <a:latin typeface="Aril"/>
                  <a:cs typeface="Times New Roman" panose="02020603050405020304" pitchFamily="18" charset="0"/>
                </a:rPr>
                <a:t>89%-</a:t>
              </a:r>
              <a:r>
                <a:rPr lang="en-US" sz="1400" dirty="0">
                  <a:latin typeface="Aril"/>
                  <a:cs typeface="Times New Roman" panose="02020603050405020304" pitchFamily="18" charset="0"/>
                </a:rPr>
                <a:t>70</a:t>
              </a:r>
              <a:r>
                <a:rPr lang="en-US" sz="1400" dirty="0">
                  <a:effectLst/>
                  <a:latin typeface="Aril"/>
                  <a:cs typeface="Times New Roman" panose="02020603050405020304" pitchFamily="18" charset="0"/>
                </a:rPr>
                <a:t>%</a:t>
              </a:r>
            </a:p>
          </p:txBody>
        </p:sp>
        <p:sp>
          <p:nvSpPr>
            <p:cNvPr id="25" name="Rectangle 105">
              <a:extLst>
                <a:ext uri="{FF2B5EF4-FFF2-40B4-BE49-F238E27FC236}">
                  <a16:creationId xmlns:a16="http://schemas.microsoft.com/office/drawing/2014/main" id="{C82F318F-2EB7-4D68-A58F-6AF3EF5D5797}"/>
                </a:ext>
              </a:extLst>
            </p:cNvPr>
            <p:cNvSpPr>
              <a:spLocks noChangeArrowheads="1"/>
            </p:cNvSpPr>
            <p:nvPr/>
          </p:nvSpPr>
          <p:spPr bwMode="auto">
            <a:xfrm rot="10800000" flipV="1">
              <a:off x="3462374" y="4039308"/>
              <a:ext cx="1521106" cy="222496"/>
            </a:xfrm>
            <a:prstGeom prst="rect">
              <a:avLst/>
            </a:prstGeom>
            <a:solidFill>
              <a:srgbClr val="00B050"/>
            </a:solidFill>
            <a:ln w="9525">
              <a:solidFill>
                <a:schemeClr val="tx1"/>
              </a:solidFill>
              <a:miter lim="800000"/>
              <a:headEnd/>
              <a:tailEnd/>
            </a:ln>
            <a:effectLst/>
          </p:spPr>
          <p:txBody>
            <a:bodyPr wrap="none" anchor="ctr"/>
            <a:lstStyle/>
            <a:p>
              <a:pPr algn="ctr"/>
              <a:r>
                <a:rPr lang="en-US" sz="1400" dirty="0">
                  <a:effectLst/>
                  <a:latin typeface="Aril"/>
                  <a:cs typeface="Times New Roman" panose="02020603050405020304" pitchFamily="18" charset="0"/>
                </a:rPr>
                <a:t>100%-90%</a:t>
              </a:r>
            </a:p>
          </p:txBody>
        </p:sp>
      </p:grpSp>
      <p:sp>
        <p:nvSpPr>
          <p:cNvPr id="6" name="Wave 5">
            <a:extLst>
              <a:ext uri="{FF2B5EF4-FFF2-40B4-BE49-F238E27FC236}">
                <a16:creationId xmlns:a16="http://schemas.microsoft.com/office/drawing/2014/main" id="{3C9E1121-370D-42B5-B817-BEDCD4645CE8}"/>
              </a:ext>
            </a:extLst>
          </p:cNvPr>
          <p:cNvSpPr/>
          <p:nvPr/>
        </p:nvSpPr>
        <p:spPr>
          <a:xfrm>
            <a:off x="149290" y="3097765"/>
            <a:ext cx="4730628" cy="3097764"/>
          </a:xfrm>
          <a:prstGeom prst="wave">
            <a:avLst>
              <a:gd name="adj1" fmla="val 12500"/>
              <a:gd name="adj2" fmla="val -9429"/>
            </a:avLst>
          </a:prstGeom>
          <a:gradFill>
            <a:gsLst>
              <a:gs pos="4600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Frustrated with the</a:t>
            </a:r>
          </a:p>
          <a:p>
            <a:r>
              <a:rPr lang="en-US" dirty="0">
                <a:solidFill>
                  <a:schemeClr val="tx1"/>
                </a:solidFill>
              </a:rPr>
              <a:t>“DRMO process”</a:t>
            </a:r>
          </a:p>
          <a:p>
            <a:pPr algn="ctr"/>
            <a:endParaRPr lang="en-US" dirty="0">
              <a:solidFill>
                <a:schemeClr val="tx1"/>
              </a:solidFill>
            </a:endParaRPr>
          </a:p>
          <a:p>
            <a:r>
              <a:rPr lang="en-US" dirty="0">
                <a:solidFill>
                  <a:schemeClr val="tx1"/>
                </a:solidFill>
              </a:rPr>
              <a:t>Difficulty reaching sites by phone and email</a:t>
            </a:r>
          </a:p>
        </p:txBody>
      </p:sp>
      <p:sp>
        <p:nvSpPr>
          <p:cNvPr id="14" name="Wave 13">
            <a:extLst>
              <a:ext uri="{FF2B5EF4-FFF2-40B4-BE49-F238E27FC236}">
                <a16:creationId xmlns:a16="http://schemas.microsoft.com/office/drawing/2014/main" id="{16D326BA-F9AF-42F9-99A1-88D0B546AB6B}"/>
              </a:ext>
            </a:extLst>
          </p:cNvPr>
          <p:cNvSpPr/>
          <p:nvPr/>
        </p:nvSpPr>
        <p:spPr>
          <a:xfrm>
            <a:off x="4292077" y="3147527"/>
            <a:ext cx="4752399" cy="3327919"/>
          </a:xfrm>
          <a:prstGeom prst="wave">
            <a:avLst>
              <a:gd name="adj1" fmla="val 12500"/>
              <a:gd name="adj2" fmla="val -9429"/>
            </a:avLst>
          </a:prstGeom>
          <a:gradFill>
            <a:gsLst>
              <a:gs pos="4600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Scheduled trucks fail to arrive or arrive late</a:t>
            </a:r>
          </a:p>
          <a:p>
            <a:endParaRPr lang="en-US" dirty="0">
              <a:solidFill>
                <a:schemeClr val="tx1"/>
              </a:solidFill>
            </a:endParaRPr>
          </a:p>
          <a:p>
            <a:r>
              <a:rPr lang="en-US" dirty="0">
                <a:solidFill>
                  <a:schemeClr val="tx1"/>
                </a:solidFill>
              </a:rPr>
              <a:t>Poor customer service</a:t>
            </a:r>
          </a:p>
          <a:p>
            <a:endParaRPr lang="en-US" dirty="0">
              <a:solidFill>
                <a:schemeClr val="tx1"/>
              </a:solidFill>
            </a:endParaRPr>
          </a:p>
          <a:p>
            <a:r>
              <a:rPr lang="en-US" dirty="0">
                <a:solidFill>
                  <a:schemeClr val="tx1"/>
                </a:solidFill>
              </a:rPr>
              <a:t>Employee compliment x2</a:t>
            </a:r>
          </a:p>
        </p:txBody>
      </p:sp>
      <p:sp>
        <p:nvSpPr>
          <p:cNvPr id="13" name="Title 2">
            <a:extLst>
              <a:ext uri="{FF2B5EF4-FFF2-40B4-BE49-F238E27FC236}">
                <a16:creationId xmlns:a16="http://schemas.microsoft.com/office/drawing/2014/main" id="{05ED507A-B977-4F8D-B8D7-8EFE8F8C0432}"/>
              </a:ext>
            </a:extLst>
          </p:cNvPr>
          <p:cNvSpPr>
            <a:spLocks noGrp="1"/>
          </p:cNvSpPr>
          <p:nvPr>
            <p:ph type="title"/>
          </p:nvPr>
        </p:nvSpPr>
        <p:spPr>
          <a:xfrm>
            <a:off x="3657600" y="0"/>
            <a:ext cx="5486400" cy="1170432"/>
          </a:xfrm>
        </p:spPr>
        <p:txBody>
          <a:bodyPr anchor="ctr" anchorCtr="1">
            <a:normAutofit/>
          </a:bodyPr>
          <a:lstStyle/>
          <a:p>
            <a:r>
              <a:rPr lang="en-US" dirty="0"/>
              <a:t>Unsolicited Comments</a:t>
            </a:r>
          </a:p>
        </p:txBody>
      </p:sp>
    </p:spTree>
    <p:extLst>
      <p:ext uri="{BB962C8B-B14F-4D97-AF65-F5344CB8AC3E}">
        <p14:creationId xmlns:p14="http://schemas.microsoft.com/office/powerpoint/2010/main" val="1691317808"/>
      </p:ext>
    </p:extLst>
  </p:cSld>
  <p:clrMapOvr>
    <a:masterClrMapping/>
  </p:clrMapOvr>
</p:sld>
</file>

<file path=ppt/theme/theme1.xml><?xml version="1.0" encoding="utf-8"?>
<a:theme xmlns:a="http://schemas.openxmlformats.org/drawingml/2006/main" name="Title Slide">
  <a:themeElements>
    <a:clrScheme name="DLA 2020 Template">
      <a:dk1>
        <a:sysClr val="windowText" lastClr="000000"/>
      </a:dk1>
      <a:lt1>
        <a:sysClr val="window" lastClr="FFFFFF"/>
      </a:lt1>
      <a:dk2>
        <a:srgbClr val="0076A3"/>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LA Template 2020">
  <a:themeElements>
    <a:clrScheme name="DLA 2020 Template">
      <a:dk1>
        <a:sysClr val="windowText" lastClr="000000"/>
      </a:dk1>
      <a:lt1>
        <a:sysClr val="window" lastClr="FFFFFF"/>
      </a:lt1>
      <a:dk2>
        <a:srgbClr val="0076A3"/>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DLA Template 2020">
  <a:themeElements>
    <a:clrScheme name="DLA 2020 Template">
      <a:dk1>
        <a:sysClr val="windowText" lastClr="000000"/>
      </a:dk1>
      <a:lt1>
        <a:sysClr val="window" lastClr="FFFFFF"/>
      </a:lt1>
      <a:dk2>
        <a:srgbClr val="0076A3"/>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DLA 2020 Template">
      <a:dk1>
        <a:sysClr val="windowText" lastClr="000000"/>
      </a:dk1>
      <a:lt1>
        <a:sysClr val="window" lastClr="FFFFFF"/>
      </a:lt1>
      <a:dk2>
        <a:srgbClr val="0076A3"/>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DLA 2020 Template">
      <a:dk1>
        <a:sysClr val="windowText" lastClr="000000"/>
      </a:dk1>
      <a:lt1>
        <a:sysClr val="window" lastClr="FFFFFF"/>
      </a:lt1>
      <a:dk2>
        <a:srgbClr val="0076A3"/>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408E8CF4E548A4C8268B6D04D9C1752" ma:contentTypeVersion="" ma:contentTypeDescription="Create a new document." ma:contentTypeScope="" ma:versionID="9997ea0006383dfe5cf78a354eb736a4">
  <xsd:schema xmlns:xsd="http://www.w3.org/2001/XMLSchema" xmlns:xs="http://www.w3.org/2001/XMLSchema" xmlns:p="http://schemas.microsoft.com/office/2006/metadata/properties" targetNamespace="http://schemas.microsoft.com/office/2006/metadata/properties" ma:root="true" ma:fieldsID="a54d83fbe754951bdc95503c1c81e52b">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84C4BB8-B0DA-4DE2-AD39-96D005E3CFDC}">
  <ds:schemaRefs>
    <ds:schemaRef ds:uri="http://schemas.microsoft.com/sharepoint/v3/contenttype/forms"/>
  </ds:schemaRefs>
</ds:datastoreItem>
</file>

<file path=customXml/itemProps2.xml><?xml version="1.0" encoding="utf-8"?>
<ds:datastoreItem xmlns:ds="http://schemas.openxmlformats.org/officeDocument/2006/customXml" ds:itemID="{4132770B-ECA1-45E2-87BD-B2F4A7AC7A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05E968CD-53DE-44D9-A075-6DD5BECEDA82}">
  <ds:schemaRefs>
    <ds:schemaRef ds:uri="http://schemas.openxmlformats.org/package/2006/metadata/core-properties"/>
    <ds:schemaRef ds:uri="http://schemas.microsoft.com/office/infopath/2007/PartnerControls"/>
    <ds:schemaRef ds:uri="http://www.w3.org/XML/1998/namespace"/>
    <ds:schemaRef ds:uri="http://purl.org/dc/dcmitype/"/>
    <ds:schemaRef ds:uri="http://schemas.microsoft.com/office/2006/documentManagement/types"/>
    <ds:schemaRef ds:uri="http://purl.org/dc/terms/"/>
    <ds:schemaRef ds:uri="http://purl.org/dc/elements/1.1/"/>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1837</TotalTime>
  <Words>2114</Words>
  <Application>Microsoft Office PowerPoint</Application>
  <PresentationFormat>On-screen Show (4:3)</PresentationFormat>
  <Paragraphs>310</Paragraphs>
  <Slides>8</Slides>
  <Notes>7</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8</vt:i4>
      </vt:variant>
    </vt:vector>
  </HeadingPairs>
  <TitlesOfParts>
    <vt:vector size="18" baseType="lpstr">
      <vt:lpstr>Arial</vt:lpstr>
      <vt:lpstr>Arial </vt:lpstr>
      <vt:lpstr>Arial Narrow</vt:lpstr>
      <vt:lpstr>Aril</vt:lpstr>
      <vt:lpstr>Bodoni MT</vt:lpstr>
      <vt:lpstr>Calibri</vt:lpstr>
      <vt:lpstr>Times New Roman</vt:lpstr>
      <vt:lpstr>Title Slide</vt:lpstr>
      <vt:lpstr>DLA Template 2020</vt:lpstr>
      <vt:lpstr>1_DLA Template 2020</vt:lpstr>
      <vt:lpstr>ICE Surveys</vt:lpstr>
      <vt:lpstr>4th Quarter </vt:lpstr>
      <vt:lpstr>RTD</vt:lpstr>
      <vt:lpstr>LESO</vt:lpstr>
      <vt:lpstr>Turn-In/Receiving</vt:lpstr>
      <vt:lpstr>Transportation</vt:lpstr>
      <vt:lpstr>Hazardous Waste</vt:lpstr>
      <vt:lpstr>Unsolicited Comments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DLA Template August 2020 - J8 Variant</dc:title>
  <dc:creator>Edmiston, Emma J CIV DLA FINANCE (USA)</dc:creator>
  <cp:lastModifiedBy>Dangremond, Gregory Mark CIV DLA DISPOSITION SERVICES (USA)</cp:lastModifiedBy>
  <cp:revision>220</cp:revision>
  <cp:lastPrinted>2021-08-02T11:13:45Z</cp:lastPrinted>
  <dcterms:created xsi:type="dcterms:W3CDTF">2020-08-25T20:47:09Z</dcterms:created>
  <dcterms:modified xsi:type="dcterms:W3CDTF">2022-01-05T15:43:46Z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0x0101006408E8CF4E548A4C8268B6D04D9C1752</vt:lpwstr>
  </property>
</Properties>
</file>